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8"/>
  </p:notesMasterIdLst>
  <p:sldIdLst>
    <p:sldId id="279" r:id="rId2"/>
    <p:sldId id="307" r:id="rId3"/>
    <p:sldId id="651" r:id="rId4"/>
    <p:sldId id="652" r:id="rId5"/>
    <p:sldId id="653" r:id="rId6"/>
    <p:sldId id="666" r:id="rId7"/>
    <p:sldId id="667" r:id="rId8"/>
    <p:sldId id="668" r:id="rId9"/>
    <p:sldId id="669" r:id="rId10"/>
    <p:sldId id="654" r:id="rId11"/>
    <p:sldId id="670" r:id="rId12"/>
    <p:sldId id="655" r:id="rId13"/>
    <p:sldId id="656" r:id="rId14"/>
    <p:sldId id="657" r:id="rId15"/>
    <p:sldId id="658" r:id="rId16"/>
    <p:sldId id="336" r:id="rId17"/>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290"/>
    <p:restoredTop sz="83313"/>
  </p:normalViewPr>
  <p:slideViewPr>
    <p:cSldViewPr snapToGrid="0" snapToObjects="1">
      <p:cViewPr>
        <p:scale>
          <a:sx n="100" d="100"/>
          <a:sy n="100" d="100"/>
        </p:scale>
        <p:origin x="648" y="48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534ADE3-3CF6-2645-AEF7-A6D0A66320C4}" type="datetimeFigureOut">
              <a:rPr kumimoji="1" lang="zh-CN" altLang="en-US" smtClean="0"/>
              <a:t>2023/12/7</a:t>
            </a:fld>
            <a:endParaRPr kumimoji="1"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69B5159-B15A-B24D-9F5C-DE8D078E060E}" type="slidenum">
              <a:rPr kumimoji="1" lang="zh-CN" altLang="en-US" smtClean="0"/>
              <a:t>‹#›</a:t>
            </a:fld>
            <a:endParaRPr kumimoji="1" lang="zh-CN" altLang="en-US"/>
          </a:p>
        </p:txBody>
      </p:sp>
    </p:spTree>
    <p:extLst>
      <p:ext uri="{BB962C8B-B14F-4D97-AF65-F5344CB8AC3E}">
        <p14:creationId xmlns:p14="http://schemas.microsoft.com/office/powerpoint/2010/main" val="4681503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269B5159-B15A-B24D-9F5C-DE8D078E060E}" type="slidenum">
              <a:rPr kumimoji="1" lang="zh-CN" altLang="en-US" smtClean="0"/>
              <a:t>1</a:t>
            </a:fld>
            <a:endParaRPr kumimoji="1" lang="zh-CN" altLang="en-US"/>
          </a:p>
        </p:txBody>
      </p:sp>
    </p:spTree>
    <p:extLst>
      <p:ext uri="{BB962C8B-B14F-4D97-AF65-F5344CB8AC3E}">
        <p14:creationId xmlns:p14="http://schemas.microsoft.com/office/powerpoint/2010/main" val="36293526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3A4B43-8F90-2E4F-BD7D-4F4FBC35B13D}"/>
              </a:ext>
            </a:extLst>
          </p:cNvPr>
          <p:cNvSpPr>
            <a:spLocks noGrp="1"/>
          </p:cNvSpPr>
          <p:nvPr>
            <p:ph type="ctrTitle"/>
          </p:nvPr>
        </p:nvSpPr>
        <p:spPr>
          <a:xfrm>
            <a:off x="1143000" y="1122363"/>
            <a:ext cx="6858000" cy="2387600"/>
          </a:xfrm>
        </p:spPr>
        <p:txBody>
          <a:bodyPr anchor="b"/>
          <a:lstStyle>
            <a:lvl1pPr algn="ctr">
              <a:defRPr sz="4500">
                <a:latin typeface="Microsoft YaHei" panose="020B0503020204020204" pitchFamily="34" charset="-122"/>
                <a:ea typeface="Microsoft YaHei" panose="020B0503020204020204" pitchFamily="34" charset="-122"/>
              </a:defRPr>
            </a:lvl1pPr>
          </a:lstStyle>
          <a:p>
            <a:r>
              <a:rPr kumimoji="1" lang="zh-CN" altLang="en-US"/>
              <a:t>单击此处编辑母版标题样式</a:t>
            </a:r>
          </a:p>
        </p:txBody>
      </p:sp>
      <p:sp>
        <p:nvSpPr>
          <p:cNvPr id="3" name="副标题 2">
            <a:extLst>
              <a:ext uri="{FF2B5EF4-FFF2-40B4-BE49-F238E27FC236}">
                <a16:creationId xmlns:a16="http://schemas.microsoft.com/office/drawing/2014/main" id="{72444CB4-D045-404B-A154-9C6753B49132}"/>
              </a:ext>
            </a:extLst>
          </p:cNvPr>
          <p:cNvSpPr>
            <a:spLocks noGrp="1"/>
          </p:cNvSpPr>
          <p:nvPr>
            <p:ph type="subTitle" idx="1"/>
          </p:nvPr>
        </p:nvSpPr>
        <p:spPr>
          <a:xfrm>
            <a:off x="1143000" y="3602038"/>
            <a:ext cx="6858000" cy="1655762"/>
          </a:xfrm>
        </p:spPr>
        <p:txBody>
          <a:bodyPr/>
          <a:lstStyle>
            <a:lvl1pPr marL="0" indent="0" algn="ctr">
              <a:buNone/>
              <a:defRPr sz="1800">
                <a:latin typeface="Microsoft YaHei" panose="020B0503020204020204" pitchFamily="34" charset="-122"/>
                <a:ea typeface="Microsoft YaHei" panose="020B0503020204020204" pitchFamily="34" charset="-122"/>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kumimoji="1" lang="zh-CN" altLang="en-US"/>
              <a:t>单击此处编辑母版副标题样式</a:t>
            </a:r>
          </a:p>
        </p:txBody>
      </p:sp>
      <p:sp>
        <p:nvSpPr>
          <p:cNvPr id="4" name="日期占位符 3">
            <a:extLst>
              <a:ext uri="{FF2B5EF4-FFF2-40B4-BE49-F238E27FC236}">
                <a16:creationId xmlns:a16="http://schemas.microsoft.com/office/drawing/2014/main" id="{BC252ED3-5591-C04E-BC1A-5AF7D6F19999}"/>
              </a:ext>
            </a:extLst>
          </p:cNvPr>
          <p:cNvSpPr>
            <a:spLocks noGrp="1"/>
          </p:cNvSpPr>
          <p:nvPr>
            <p:ph type="dt" sz="half" idx="10"/>
          </p:nvPr>
        </p:nvSpPr>
        <p:spPr/>
        <p:txBody>
          <a:bodyPr/>
          <a:lstStyle>
            <a:lvl1pPr>
              <a:defRPr>
                <a:latin typeface="Microsoft YaHei" panose="020B0503020204020204" pitchFamily="34" charset="-122"/>
                <a:ea typeface="Microsoft YaHei" panose="020B0503020204020204" pitchFamily="34" charset="-122"/>
              </a:defRPr>
            </a:lvl1pPr>
          </a:lstStyle>
          <a:p>
            <a:fld id="{5887840B-F86B-FA49-A8DB-B37ACD91FF1C}" type="datetimeFigureOut">
              <a:rPr kumimoji="1" lang="zh-CN" altLang="en-US" smtClean="0"/>
              <a:pPr/>
              <a:t>2023/12/7</a:t>
            </a:fld>
            <a:endParaRPr kumimoji="1" lang="zh-CN" altLang="en-US"/>
          </a:p>
        </p:txBody>
      </p:sp>
      <p:sp>
        <p:nvSpPr>
          <p:cNvPr id="6" name="灯片编号占位符 5">
            <a:extLst>
              <a:ext uri="{FF2B5EF4-FFF2-40B4-BE49-F238E27FC236}">
                <a16:creationId xmlns:a16="http://schemas.microsoft.com/office/drawing/2014/main" id="{F776017B-A05A-0D46-A483-42EFD4F4E063}"/>
              </a:ext>
            </a:extLst>
          </p:cNvPr>
          <p:cNvSpPr>
            <a:spLocks noGrp="1"/>
          </p:cNvSpPr>
          <p:nvPr>
            <p:ph type="sldNum" sz="quarter" idx="12"/>
          </p:nvPr>
        </p:nvSpPr>
        <p:spPr/>
        <p:txBody>
          <a:bodyPr/>
          <a:lstStyle>
            <a:lvl1pPr>
              <a:defRPr>
                <a:latin typeface="Microsoft YaHei" panose="020B0503020204020204" pitchFamily="34" charset="-122"/>
                <a:ea typeface="Microsoft YaHei" panose="020B0503020204020204" pitchFamily="34" charset="-122"/>
              </a:defRPr>
            </a:lvl1pPr>
          </a:lstStyle>
          <a:p>
            <a:fld id="{E190CBDE-60C9-2445-BA7F-B26D95FB577B}" type="slidenum">
              <a:rPr kumimoji="1" lang="zh-CN" altLang="en-US" smtClean="0"/>
              <a:pPr/>
              <a:t>‹#›</a:t>
            </a:fld>
            <a:endParaRPr kumimoji="1" lang="zh-CN" altLang="en-US"/>
          </a:p>
        </p:txBody>
      </p:sp>
    </p:spTree>
    <p:extLst>
      <p:ext uri="{BB962C8B-B14F-4D97-AF65-F5344CB8AC3E}">
        <p14:creationId xmlns:p14="http://schemas.microsoft.com/office/powerpoint/2010/main" val="34154764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F80055-9073-444B-8D59-511AD0686980}"/>
              </a:ext>
            </a:extLst>
          </p:cNvPr>
          <p:cNvSpPr>
            <a:spLocks noGrp="1"/>
          </p:cNvSpPr>
          <p:nvPr>
            <p:ph type="title"/>
          </p:nvPr>
        </p:nvSpPr>
        <p:spPr/>
        <p:txBody>
          <a:bodyPr/>
          <a:lstStyle>
            <a:lvl1pPr>
              <a:defRPr>
                <a:latin typeface="Microsoft YaHei" panose="020B0503020204020204" pitchFamily="34" charset="-122"/>
                <a:ea typeface="Microsoft YaHei" panose="020B0503020204020204" pitchFamily="34" charset="-122"/>
              </a:defRPr>
            </a:lvl1pPr>
          </a:lstStyle>
          <a:p>
            <a:r>
              <a:rPr kumimoji="1" lang="zh-CN" altLang="en-US"/>
              <a:t>单击此处编辑母版标题样式</a:t>
            </a:r>
          </a:p>
        </p:txBody>
      </p:sp>
      <p:sp>
        <p:nvSpPr>
          <p:cNvPr id="3" name="内容占位符 2">
            <a:extLst>
              <a:ext uri="{FF2B5EF4-FFF2-40B4-BE49-F238E27FC236}">
                <a16:creationId xmlns:a16="http://schemas.microsoft.com/office/drawing/2014/main" id="{5060FB0D-036E-E54C-81A2-F979869A0B66}"/>
              </a:ext>
            </a:extLst>
          </p:cNvPr>
          <p:cNvSpPr>
            <a:spLocks noGrp="1"/>
          </p:cNvSpPr>
          <p:nvPr>
            <p:ph idx="1"/>
          </p:nvPr>
        </p:nvSpPr>
        <p:spPr/>
        <p:txBody>
          <a:bodyPr/>
          <a:lstStyle>
            <a:lvl1pPr>
              <a:defRPr>
                <a:latin typeface="Microsoft YaHei" panose="020B0503020204020204" pitchFamily="34" charset="-122"/>
                <a:ea typeface="Microsoft YaHei" panose="020B0503020204020204" pitchFamily="34" charset="-122"/>
              </a:defRPr>
            </a:lvl1pPr>
            <a:lvl2pPr>
              <a:defRPr>
                <a:latin typeface="Microsoft YaHei" panose="020B0503020204020204" pitchFamily="34" charset="-122"/>
                <a:ea typeface="Microsoft YaHei" panose="020B0503020204020204" pitchFamily="34" charset="-122"/>
              </a:defRPr>
            </a:lvl2pPr>
            <a:lvl3pPr>
              <a:defRPr>
                <a:latin typeface="Microsoft YaHei" panose="020B0503020204020204" pitchFamily="34" charset="-122"/>
                <a:ea typeface="Microsoft YaHei" panose="020B0503020204020204" pitchFamily="34" charset="-122"/>
              </a:defRPr>
            </a:lvl3pPr>
            <a:lvl4pPr>
              <a:defRPr>
                <a:latin typeface="Microsoft YaHei" panose="020B0503020204020204" pitchFamily="34" charset="-122"/>
                <a:ea typeface="Microsoft YaHei" panose="020B0503020204020204" pitchFamily="34" charset="-122"/>
              </a:defRPr>
            </a:lvl4pPr>
            <a:lvl5pPr>
              <a:defRPr>
                <a:latin typeface="Microsoft YaHei" panose="020B0503020204020204" pitchFamily="34" charset="-122"/>
                <a:ea typeface="Microsoft YaHei" panose="020B0503020204020204" pitchFamily="34" charset="-122"/>
              </a:defRPr>
            </a:lvl5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A0C8AB2E-C0FF-4140-993C-BE354F9693B0}"/>
              </a:ext>
            </a:extLst>
          </p:cNvPr>
          <p:cNvSpPr>
            <a:spLocks noGrp="1"/>
          </p:cNvSpPr>
          <p:nvPr>
            <p:ph type="dt" sz="half" idx="10"/>
          </p:nvPr>
        </p:nvSpPr>
        <p:spPr/>
        <p:txBody>
          <a:bodyPr/>
          <a:lstStyle>
            <a:lvl1pPr>
              <a:defRPr>
                <a:latin typeface="Microsoft YaHei" panose="020B0503020204020204" pitchFamily="34" charset="-122"/>
                <a:ea typeface="Microsoft YaHei" panose="020B0503020204020204" pitchFamily="34" charset="-122"/>
              </a:defRPr>
            </a:lvl1pPr>
          </a:lstStyle>
          <a:p>
            <a:fld id="{5887840B-F86B-FA49-A8DB-B37ACD91FF1C}" type="datetimeFigureOut">
              <a:rPr kumimoji="1" lang="zh-CN" altLang="en-US" smtClean="0"/>
              <a:pPr/>
              <a:t>2023/12/7</a:t>
            </a:fld>
            <a:endParaRPr kumimoji="1" lang="zh-CN" altLang="en-US"/>
          </a:p>
        </p:txBody>
      </p:sp>
      <p:sp>
        <p:nvSpPr>
          <p:cNvPr id="6" name="灯片编号占位符 5">
            <a:extLst>
              <a:ext uri="{FF2B5EF4-FFF2-40B4-BE49-F238E27FC236}">
                <a16:creationId xmlns:a16="http://schemas.microsoft.com/office/drawing/2014/main" id="{90322D95-4668-CE47-A65A-EEB9D42DB154}"/>
              </a:ext>
            </a:extLst>
          </p:cNvPr>
          <p:cNvSpPr>
            <a:spLocks noGrp="1"/>
          </p:cNvSpPr>
          <p:nvPr>
            <p:ph type="sldNum" sz="quarter" idx="12"/>
          </p:nvPr>
        </p:nvSpPr>
        <p:spPr/>
        <p:txBody>
          <a:bodyPr/>
          <a:lstStyle>
            <a:lvl1pPr>
              <a:defRPr>
                <a:latin typeface="Microsoft YaHei" panose="020B0503020204020204" pitchFamily="34" charset="-122"/>
                <a:ea typeface="Microsoft YaHei" panose="020B0503020204020204" pitchFamily="34" charset="-122"/>
              </a:defRPr>
            </a:lvl1pPr>
          </a:lstStyle>
          <a:p>
            <a:fld id="{E190CBDE-60C9-2445-BA7F-B26D95FB577B}" type="slidenum">
              <a:rPr kumimoji="1" lang="zh-CN" altLang="en-US" smtClean="0"/>
              <a:pPr/>
              <a:t>‹#›</a:t>
            </a:fld>
            <a:endParaRPr kumimoji="1" lang="zh-CN" altLang="en-US"/>
          </a:p>
        </p:txBody>
      </p:sp>
      <p:cxnSp>
        <p:nvCxnSpPr>
          <p:cNvPr id="5" name="直接连接符 62">
            <a:extLst>
              <a:ext uri="{FF2B5EF4-FFF2-40B4-BE49-F238E27FC236}">
                <a16:creationId xmlns:a16="http://schemas.microsoft.com/office/drawing/2014/main" id="{D2CA0128-8C21-71DB-3D70-B3D6E7AFC5C7}"/>
              </a:ext>
            </a:extLst>
          </p:cNvPr>
          <p:cNvCxnSpPr/>
          <p:nvPr userDrawn="1"/>
        </p:nvCxnSpPr>
        <p:spPr>
          <a:xfrm>
            <a:off x="0" y="751975"/>
            <a:ext cx="8162789" cy="0"/>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7" name="图片 6">
            <a:extLst>
              <a:ext uri="{FF2B5EF4-FFF2-40B4-BE49-F238E27FC236}">
                <a16:creationId xmlns:a16="http://schemas.microsoft.com/office/drawing/2014/main" id="{7309E21E-4477-C979-283D-9616C3B95B6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162789" y="1601"/>
            <a:ext cx="921225" cy="1002252"/>
          </a:xfrm>
          <a:prstGeom prst="rect">
            <a:avLst/>
          </a:prstGeom>
        </p:spPr>
      </p:pic>
    </p:spTree>
    <p:extLst>
      <p:ext uri="{BB962C8B-B14F-4D97-AF65-F5344CB8AC3E}">
        <p14:creationId xmlns:p14="http://schemas.microsoft.com/office/powerpoint/2010/main" val="21458756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AF01418-EE6F-6D43-ACC0-C95ECFA8C16E}"/>
              </a:ext>
            </a:extLst>
          </p:cNvPr>
          <p:cNvSpPr>
            <a:spLocks noGrp="1"/>
          </p:cNvSpPr>
          <p:nvPr>
            <p:ph type="dt" sz="half" idx="10"/>
          </p:nvPr>
        </p:nvSpPr>
        <p:spPr/>
        <p:txBody>
          <a:bodyPr/>
          <a:lstStyle/>
          <a:p>
            <a:fld id="{5887840B-F86B-FA49-A8DB-B37ACD91FF1C}" type="datetimeFigureOut">
              <a:rPr kumimoji="1" lang="zh-CN" altLang="en-US" smtClean="0"/>
              <a:t>2023/12/7</a:t>
            </a:fld>
            <a:endParaRPr kumimoji="1" lang="zh-CN" altLang="en-US"/>
          </a:p>
        </p:txBody>
      </p:sp>
      <p:sp>
        <p:nvSpPr>
          <p:cNvPr id="4" name="灯片编号占位符 3">
            <a:extLst>
              <a:ext uri="{FF2B5EF4-FFF2-40B4-BE49-F238E27FC236}">
                <a16:creationId xmlns:a16="http://schemas.microsoft.com/office/drawing/2014/main" id="{F8E01C4D-7427-4C47-B6CF-34E3413BCC4F}"/>
              </a:ext>
            </a:extLst>
          </p:cNvPr>
          <p:cNvSpPr>
            <a:spLocks noGrp="1"/>
          </p:cNvSpPr>
          <p:nvPr>
            <p:ph type="sldNum" sz="quarter" idx="12"/>
          </p:nvPr>
        </p:nvSpPr>
        <p:spPr/>
        <p:txBody>
          <a:bodyPr/>
          <a:lstStyle/>
          <a:p>
            <a:fld id="{E190CBDE-60C9-2445-BA7F-B26D95FB577B}" type="slidenum">
              <a:rPr kumimoji="1" lang="zh-CN" altLang="en-US" smtClean="0"/>
              <a:t>‹#›</a:t>
            </a:fld>
            <a:endParaRPr kumimoji="1" lang="zh-CN" altLang="en-US"/>
          </a:p>
        </p:txBody>
      </p:sp>
    </p:spTree>
    <p:extLst>
      <p:ext uri="{BB962C8B-B14F-4D97-AF65-F5344CB8AC3E}">
        <p14:creationId xmlns:p14="http://schemas.microsoft.com/office/powerpoint/2010/main" val="324976908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0C7CF062-49FA-AB4D-85DE-E2B823A3EC50}"/>
              </a:ext>
            </a:extLst>
          </p:cNvPr>
          <p:cNvSpPr>
            <a:spLocks noGrp="1"/>
          </p:cNvSpPr>
          <p:nvPr>
            <p:ph type="title"/>
          </p:nvPr>
        </p:nvSpPr>
        <p:spPr>
          <a:xfrm>
            <a:off x="298009" y="136526"/>
            <a:ext cx="8162789" cy="482010"/>
          </a:xfrm>
          <a:prstGeom prst="rect">
            <a:avLst/>
          </a:prstGeom>
        </p:spPr>
        <p:txBody>
          <a:bodyPr vert="horz" lIns="91440" tIns="45720" rIns="91440" bIns="45720" rtlCol="0" anchor="ctr">
            <a:noAutofit/>
          </a:bodyPr>
          <a:lstStyle/>
          <a:p>
            <a:r>
              <a:rPr kumimoji="1" lang="zh-CN" altLang="en-US" dirty="0"/>
              <a:t>单击此处编辑母版标题样式</a:t>
            </a:r>
          </a:p>
        </p:txBody>
      </p:sp>
      <p:sp>
        <p:nvSpPr>
          <p:cNvPr id="3" name="文本占位符 2">
            <a:extLst>
              <a:ext uri="{FF2B5EF4-FFF2-40B4-BE49-F238E27FC236}">
                <a16:creationId xmlns:a16="http://schemas.microsoft.com/office/drawing/2014/main" id="{908BBC37-51CC-DB4F-A313-4EC1DE1DFFE4}"/>
              </a:ext>
            </a:extLst>
          </p:cNvPr>
          <p:cNvSpPr>
            <a:spLocks noGrp="1"/>
          </p:cNvSpPr>
          <p:nvPr>
            <p:ph type="body" idx="1"/>
          </p:nvPr>
        </p:nvSpPr>
        <p:spPr>
          <a:xfrm>
            <a:off x="298009" y="896771"/>
            <a:ext cx="8217341" cy="5280193"/>
          </a:xfrm>
          <a:prstGeom prst="rect">
            <a:avLst/>
          </a:prstGeom>
        </p:spPr>
        <p:txBody>
          <a:bodyPr vert="horz" lIns="91440" tIns="45720" rIns="91440" bIns="45720" rtlCol="0">
            <a:normAutofit/>
          </a:bodyPr>
          <a:lstStyle/>
          <a:p>
            <a:pPr lvl="0"/>
            <a:r>
              <a:rPr kumimoji="1" lang="zh-CN" altLang="en-US" dirty="0"/>
              <a:t>单击此处编辑母版文本样式</a:t>
            </a:r>
          </a:p>
          <a:p>
            <a:pPr lvl="1"/>
            <a:r>
              <a:rPr kumimoji="1" lang="zh-CN" altLang="en-US" dirty="0"/>
              <a:t>二级</a:t>
            </a:r>
          </a:p>
          <a:p>
            <a:pPr lvl="2"/>
            <a:r>
              <a:rPr kumimoji="1" lang="zh-CN" altLang="en-US" dirty="0"/>
              <a:t>三级</a:t>
            </a:r>
          </a:p>
          <a:p>
            <a:pPr lvl="3"/>
            <a:r>
              <a:rPr kumimoji="1" lang="zh-CN" altLang="en-US" dirty="0"/>
              <a:t>四级</a:t>
            </a:r>
          </a:p>
          <a:p>
            <a:pPr lvl="4"/>
            <a:r>
              <a:rPr kumimoji="1" lang="zh-CN" altLang="en-US" dirty="0"/>
              <a:t>五级</a:t>
            </a:r>
          </a:p>
        </p:txBody>
      </p:sp>
      <p:sp>
        <p:nvSpPr>
          <p:cNvPr id="4" name="日期占位符 3">
            <a:extLst>
              <a:ext uri="{FF2B5EF4-FFF2-40B4-BE49-F238E27FC236}">
                <a16:creationId xmlns:a16="http://schemas.microsoft.com/office/drawing/2014/main" id="{DCEAC322-F3AD-994A-B554-C7A84D572D03}"/>
              </a:ext>
            </a:extLst>
          </p:cNvPr>
          <p:cNvSpPr>
            <a:spLocks noGrp="1"/>
          </p:cNvSpPr>
          <p:nvPr>
            <p:ph type="dt" sz="half" idx="2"/>
          </p:nvPr>
        </p:nvSpPr>
        <p:spPr>
          <a:xfrm>
            <a:off x="3350704" y="6337522"/>
            <a:ext cx="2057400" cy="365125"/>
          </a:xfrm>
          <a:prstGeom prst="rect">
            <a:avLst/>
          </a:prstGeom>
        </p:spPr>
        <p:txBody>
          <a:bodyPr vert="horz" lIns="91440" tIns="45720" rIns="91440" bIns="45720" rtlCol="0" anchor="ctr"/>
          <a:lstStyle>
            <a:lvl1pPr algn="l">
              <a:defRPr sz="900">
                <a:solidFill>
                  <a:schemeClr val="tx1">
                    <a:tint val="75000"/>
                  </a:schemeClr>
                </a:solidFill>
                <a:latin typeface="Microsoft YaHei" panose="020B0503020204020204" pitchFamily="34" charset="-122"/>
                <a:ea typeface="Microsoft YaHei" panose="020B0503020204020204" pitchFamily="34" charset="-122"/>
              </a:defRPr>
            </a:lvl1pPr>
          </a:lstStyle>
          <a:p>
            <a:fld id="{5887840B-F86B-FA49-A8DB-B37ACD91FF1C}" type="datetimeFigureOut">
              <a:rPr kumimoji="1" lang="zh-CN" altLang="en-US" smtClean="0"/>
              <a:pPr/>
              <a:t>2023/12/7</a:t>
            </a:fld>
            <a:endParaRPr kumimoji="1" lang="zh-CN" altLang="en-US"/>
          </a:p>
        </p:txBody>
      </p:sp>
      <p:sp>
        <p:nvSpPr>
          <p:cNvPr id="6" name="灯片编号占位符 5">
            <a:extLst>
              <a:ext uri="{FF2B5EF4-FFF2-40B4-BE49-F238E27FC236}">
                <a16:creationId xmlns:a16="http://schemas.microsoft.com/office/drawing/2014/main" id="{6AA15500-4B1F-6048-B761-E111536B1A45}"/>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latin typeface="Microsoft YaHei" panose="020B0503020204020204" pitchFamily="34" charset="-122"/>
                <a:ea typeface="Microsoft YaHei" panose="020B0503020204020204" pitchFamily="34" charset="-122"/>
              </a:defRPr>
            </a:lvl1pPr>
          </a:lstStyle>
          <a:p>
            <a:fld id="{E190CBDE-60C9-2445-BA7F-B26D95FB577B}" type="slidenum">
              <a:rPr kumimoji="1" lang="zh-CN" altLang="en-US" smtClean="0"/>
              <a:pPr/>
              <a:t>‹#›</a:t>
            </a:fld>
            <a:endParaRPr kumimoji="1" lang="zh-CN" altLang="en-US"/>
          </a:p>
        </p:txBody>
      </p:sp>
      <p:pic>
        <p:nvPicPr>
          <p:cNvPr id="7" name="图片 6">
            <a:extLst>
              <a:ext uri="{FF2B5EF4-FFF2-40B4-BE49-F238E27FC236}">
                <a16:creationId xmlns:a16="http://schemas.microsoft.com/office/drawing/2014/main" id="{38B60811-49BC-8444-BD1F-43851E0E23A5}"/>
              </a:ext>
            </a:extLst>
          </p:cNvPr>
          <p:cNvPicPr>
            <a:picLocks noChangeAspect="1"/>
          </p:cNvPicPr>
          <p:nvPr userDrawn="1"/>
        </p:nvPicPr>
        <p:blipFill>
          <a:blip r:embed="rId5"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74187" y="6502896"/>
            <a:ext cx="939604" cy="266728"/>
          </a:xfrm>
          <a:prstGeom prst="rect">
            <a:avLst/>
          </a:prstGeom>
        </p:spPr>
      </p:pic>
    </p:spTree>
    <p:extLst>
      <p:ext uri="{BB962C8B-B14F-4D97-AF65-F5344CB8AC3E}">
        <p14:creationId xmlns:p14="http://schemas.microsoft.com/office/powerpoint/2010/main" val="136977935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5" r:id="rId3"/>
  </p:sldLayoutIdLst>
  <p:txStyles>
    <p:titleStyle>
      <a:lvl1pPr algn="l" defTabSz="685800" rtl="0" eaLnBrk="1" latinLnBrk="0" hangingPunct="1">
        <a:lnSpc>
          <a:spcPct val="90000"/>
        </a:lnSpc>
        <a:spcBef>
          <a:spcPct val="0"/>
        </a:spcBef>
        <a:buNone/>
        <a:defRPr sz="3200" kern="1200">
          <a:solidFill>
            <a:schemeClr val="tx1"/>
          </a:solidFill>
          <a:latin typeface="Microsoft YaHei" panose="020B0503020204020204" pitchFamily="34" charset="-122"/>
          <a:ea typeface="Microsoft YaHei" panose="020B0503020204020204" pitchFamily="34" charset="-122"/>
          <a:cs typeface="+mj-cs"/>
        </a:defRPr>
      </a:lvl1pPr>
    </p:titleStyle>
    <p:bodyStyle>
      <a:lvl1pPr marL="171450" indent="-171450" algn="l" defTabSz="685800" rtl="0" eaLnBrk="1" latinLnBrk="0" hangingPunct="1">
        <a:lnSpc>
          <a:spcPct val="150000"/>
        </a:lnSpc>
        <a:spcBef>
          <a:spcPts val="750"/>
        </a:spcBef>
        <a:buFont typeface="Arial" panose="020B0604020202020204" pitchFamily="34" charset="0"/>
        <a:buChar char="•"/>
        <a:defRPr sz="2100" kern="1200">
          <a:solidFill>
            <a:schemeClr val="tx1"/>
          </a:solidFill>
          <a:latin typeface="Microsoft YaHei" panose="020B0503020204020204" pitchFamily="34" charset="-122"/>
          <a:ea typeface="Microsoft YaHei" panose="020B0503020204020204" pitchFamily="34" charset="-122"/>
          <a:cs typeface="+mn-cs"/>
        </a:defRPr>
      </a:lvl1pPr>
      <a:lvl2pPr marL="514350" indent="-171450" algn="l" defTabSz="685800" rtl="0" eaLnBrk="1" latinLnBrk="0" hangingPunct="1">
        <a:lnSpc>
          <a:spcPct val="150000"/>
        </a:lnSpc>
        <a:spcBef>
          <a:spcPts val="375"/>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2pPr>
      <a:lvl3pPr marL="857250" indent="-171450" algn="l" defTabSz="685800" rtl="0" eaLnBrk="1" latinLnBrk="0" hangingPunct="1">
        <a:lnSpc>
          <a:spcPct val="150000"/>
        </a:lnSpc>
        <a:spcBef>
          <a:spcPts val="375"/>
        </a:spcBef>
        <a:buFont typeface="Arial" panose="020B060402020202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200150" indent="-171450" algn="l" defTabSz="685800" rtl="0" eaLnBrk="1" latinLnBrk="0" hangingPunct="1">
        <a:lnSpc>
          <a:spcPct val="150000"/>
        </a:lnSpc>
        <a:spcBef>
          <a:spcPts val="375"/>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1543050" indent="-171450" algn="l" defTabSz="685800" rtl="0" eaLnBrk="1" latinLnBrk="0" hangingPunct="1">
        <a:lnSpc>
          <a:spcPct val="150000"/>
        </a:lnSpc>
        <a:spcBef>
          <a:spcPts val="375"/>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8.png"/><Relationship Id="rId3" Type="http://schemas.microsoft.com/office/2007/relationships/hdphoto" Target="../media/hdphoto1.wdp"/><Relationship Id="rId7" Type="http://schemas.microsoft.com/office/2007/relationships/hdphoto" Target="../media/hdphoto3.wdp"/><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7.png"/><Relationship Id="rId5" Type="http://schemas.microsoft.com/office/2007/relationships/hdphoto" Target="../media/hdphoto2.wdp"/><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A97A30-263D-9548-A869-9900DC3F1F8A}"/>
              </a:ext>
            </a:extLst>
          </p:cNvPr>
          <p:cNvSpPr>
            <a:spLocks noGrp="1"/>
          </p:cNvSpPr>
          <p:nvPr>
            <p:ph type="ctrTitle"/>
          </p:nvPr>
        </p:nvSpPr>
        <p:spPr>
          <a:xfrm>
            <a:off x="1143000" y="2111953"/>
            <a:ext cx="6858000" cy="879006"/>
          </a:xfrm>
        </p:spPr>
        <p:txBody>
          <a:bodyPr/>
          <a:lstStyle/>
          <a:p>
            <a:r>
              <a:rPr kumimoji="1" lang="zh-CN" altLang="en-US" sz="5400" dirty="0">
                <a:latin typeface="Microsoft YaHei" panose="020B0503020204020204" pitchFamily="34" charset="-122"/>
                <a:ea typeface="Microsoft YaHei" panose="020B0503020204020204" pitchFamily="34" charset="-122"/>
              </a:rPr>
              <a:t>在线优化算法</a:t>
            </a:r>
          </a:p>
        </p:txBody>
      </p:sp>
      <p:sp>
        <p:nvSpPr>
          <p:cNvPr id="3" name="副标题 2">
            <a:extLst>
              <a:ext uri="{FF2B5EF4-FFF2-40B4-BE49-F238E27FC236}">
                <a16:creationId xmlns:a16="http://schemas.microsoft.com/office/drawing/2014/main" id="{8D5905CE-016D-8646-A9EB-E44CF622EF56}"/>
              </a:ext>
            </a:extLst>
          </p:cNvPr>
          <p:cNvSpPr>
            <a:spLocks noGrp="1"/>
          </p:cNvSpPr>
          <p:nvPr>
            <p:ph type="subTitle" idx="1"/>
          </p:nvPr>
        </p:nvSpPr>
        <p:spPr/>
        <p:txBody>
          <a:bodyPr>
            <a:normAutofit fontScale="92500" lnSpcReduction="10000"/>
          </a:bodyPr>
          <a:lstStyle/>
          <a:p>
            <a:r>
              <a:rPr kumimoji="1" lang="zh-CN" altLang="en-US" sz="2400" dirty="0">
                <a:latin typeface="Microsoft YaHei" panose="020B0503020204020204" pitchFamily="34" charset="-122"/>
                <a:ea typeface="Microsoft YaHei" panose="020B0503020204020204" pitchFamily="34" charset="-122"/>
              </a:rPr>
              <a:t>张伯雷</a:t>
            </a:r>
            <a:endParaRPr kumimoji="1" lang="en-US" altLang="zh-CN" sz="2400" dirty="0">
              <a:latin typeface="Microsoft YaHei" panose="020B0503020204020204" pitchFamily="34" charset="-122"/>
              <a:ea typeface="Microsoft YaHei" panose="020B0503020204020204" pitchFamily="34" charset="-122"/>
            </a:endParaRPr>
          </a:p>
          <a:p>
            <a:r>
              <a:rPr kumimoji="1" lang="zh-CN" altLang="en-US" sz="2400" dirty="0">
                <a:latin typeface="Microsoft YaHei" panose="020B0503020204020204" pitchFamily="34" charset="-122"/>
                <a:ea typeface="Microsoft YaHei" panose="020B0503020204020204" pitchFamily="34" charset="-122"/>
              </a:rPr>
              <a:t>南京邮电大学 计算机学院、通达学院</a:t>
            </a:r>
            <a:endParaRPr kumimoji="1" lang="en-US" altLang="zh-CN" sz="2400" dirty="0">
              <a:latin typeface="Microsoft YaHei" panose="020B0503020204020204" pitchFamily="34" charset="-122"/>
              <a:ea typeface="Microsoft YaHei" panose="020B0503020204020204" pitchFamily="34" charset="-122"/>
            </a:endParaRPr>
          </a:p>
          <a:p>
            <a:r>
              <a:rPr kumimoji="1" lang="en-US" altLang="zh-CN" sz="2400" dirty="0">
                <a:latin typeface="Microsoft YaHei" panose="020B0503020204020204" pitchFamily="34" charset="-122"/>
                <a:ea typeface="Microsoft YaHei" panose="020B0503020204020204" pitchFamily="34" charset="-122"/>
              </a:rPr>
              <a:t>https://</a:t>
            </a:r>
            <a:r>
              <a:rPr kumimoji="1" lang="en-US" altLang="zh-CN" sz="2400" dirty="0" err="1">
                <a:latin typeface="Microsoft YaHei" panose="020B0503020204020204" pitchFamily="34" charset="-122"/>
                <a:ea typeface="Microsoft YaHei" panose="020B0503020204020204" pitchFamily="34" charset="-122"/>
              </a:rPr>
              <a:t>bolei-zhang.github.io</a:t>
            </a:r>
            <a:r>
              <a:rPr kumimoji="1" lang="en-US" altLang="zh-CN" sz="2400" dirty="0">
                <a:latin typeface="Microsoft YaHei" panose="020B0503020204020204" pitchFamily="34" charset="-122"/>
                <a:ea typeface="Microsoft YaHei" panose="020B0503020204020204" pitchFamily="34" charset="-122"/>
              </a:rPr>
              <a:t>/course/</a:t>
            </a:r>
            <a:r>
              <a:rPr kumimoji="1" lang="en-US" altLang="zh-CN" sz="2400" dirty="0" err="1">
                <a:latin typeface="Microsoft YaHei" panose="020B0503020204020204" pitchFamily="34" charset="-122"/>
                <a:ea typeface="Microsoft YaHei" panose="020B0503020204020204" pitchFamily="34" charset="-122"/>
              </a:rPr>
              <a:t>opt.html</a:t>
            </a:r>
            <a:endParaRPr kumimoji="1" lang="en-US" altLang="zh-CN" sz="24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0834281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E19B9F-913A-204B-EE73-9B1D076B16D6}"/>
              </a:ext>
            </a:extLst>
          </p:cNvPr>
          <p:cNvSpPr>
            <a:spLocks noGrp="1"/>
          </p:cNvSpPr>
          <p:nvPr>
            <p:ph type="title"/>
          </p:nvPr>
        </p:nvSpPr>
        <p:spPr/>
        <p:txBody>
          <a:bodyPr/>
          <a:lstStyle/>
          <a:p>
            <a:r>
              <a:rPr kumimoji="1" lang="zh-CN" altLang="en-US" dirty="0"/>
              <a:t>马尔科夫决策过程</a:t>
            </a:r>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D014A16F-E2C0-438C-36C4-8B67403BD7BD}"/>
                  </a:ext>
                </a:extLst>
              </p:cNvPr>
              <p:cNvSpPr>
                <a:spLocks noGrp="1"/>
              </p:cNvSpPr>
              <p:nvPr>
                <p:ph idx="1"/>
              </p:nvPr>
            </p:nvSpPr>
            <p:spPr>
              <a:xfrm>
                <a:off x="298009" y="896771"/>
                <a:ext cx="8217341" cy="5618329"/>
              </a:xfrm>
            </p:spPr>
            <p:txBody>
              <a:bodyPr>
                <a:normAutofit/>
              </a:bodyPr>
              <a:lstStyle/>
              <a:p>
                <a:r>
                  <a:rPr kumimoji="1" lang="zh-CN" altLang="en-US" dirty="0"/>
                  <a:t>马尔可夫性质：环境的下一个状态，之和当前状态与动作相关，与更早的状态无关</a:t>
                </a:r>
                <a:endParaRPr kumimoji="1" lang="en-US" altLang="zh-CN" dirty="0"/>
              </a:p>
              <a:p>
                <a:pPr marL="0" indent="0">
                  <a:buNone/>
                </a:pPr>
                <a:endParaRPr kumimoji="1" lang="zh-CN" altLang="en-US" dirty="0"/>
              </a:p>
              <a:p>
                <a:r>
                  <a:rPr kumimoji="1" lang="zh-CN" altLang="en-US" dirty="0"/>
                  <a:t>被定义为</a:t>
                </a:r>
                <a14:m>
                  <m:oMath xmlns:m="http://schemas.openxmlformats.org/officeDocument/2006/math">
                    <m:r>
                      <a:rPr kumimoji="1" lang="zh-CN" altLang="en-US" i="1" dirty="0" smtClean="0">
                        <a:latin typeface="Cambria Math" panose="02040503050406030204" pitchFamily="18" charset="0"/>
                        <a:sym typeface="Wingdings" pitchFamily="2" charset="2"/>
                      </a:rPr>
                      <m:t>（</m:t>
                    </m:r>
                    <m:r>
                      <a:rPr kumimoji="1" lang="en-US" altLang="zh-CN" i="1" dirty="0" smtClean="0">
                        <a:latin typeface="Cambria Math" panose="02040503050406030204" pitchFamily="18" charset="0"/>
                        <a:sym typeface="Wingdings" pitchFamily="2" charset="2"/>
                      </a:rPr>
                      <m:t>𝑆</m:t>
                    </m:r>
                    <m:r>
                      <a:rPr kumimoji="1" lang="en-US" altLang="zh-CN" i="1" dirty="0" smtClean="0">
                        <a:latin typeface="Cambria Math" panose="02040503050406030204" pitchFamily="18" charset="0"/>
                        <a:sym typeface="Wingdings" pitchFamily="2" charset="2"/>
                      </a:rPr>
                      <m:t>, </m:t>
                    </m:r>
                    <m:r>
                      <a:rPr kumimoji="1" lang="en-US" altLang="zh-CN" i="1" dirty="0" smtClean="0">
                        <a:latin typeface="Cambria Math" panose="02040503050406030204" pitchFamily="18" charset="0"/>
                        <a:sym typeface="Wingdings" pitchFamily="2" charset="2"/>
                      </a:rPr>
                      <m:t>𝐴</m:t>
                    </m:r>
                    <m:r>
                      <a:rPr kumimoji="1" lang="en-US" altLang="zh-CN" i="1" dirty="0" smtClean="0">
                        <a:latin typeface="Cambria Math" panose="02040503050406030204" pitchFamily="18" charset="0"/>
                        <a:sym typeface="Wingdings" pitchFamily="2" charset="2"/>
                      </a:rPr>
                      <m:t>, </m:t>
                    </m:r>
                    <m:r>
                      <a:rPr kumimoji="1" lang="en-US" altLang="zh-CN" i="1" dirty="0" smtClean="0">
                        <a:latin typeface="Cambria Math" panose="02040503050406030204" pitchFamily="18" charset="0"/>
                        <a:sym typeface="Wingdings" pitchFamily="2" charset="2"/>
                      </a:rPr>
                      <m:t>𝑅</m:t>
                    </m:r>
                    <m:r>
                      <a:rPr kumimoji="1" lang="en-US" altLang="zh-CN" i="1" dirty="0" smtClean="0">
                        <a:latin typeface="Cambria Math" panose="02040503050406030204" pitchFamily="18" charset="0"/>
                        <a:sym typeface="Wingdings" pitchFamily="2" charset="2"/>
                      </a:rPr>
                      <m:t>, </m:t>
                    </m:r>
                    <m:r>
                      <a:rPr kumimoji="1" lang="en-US" altLang="zh-CN" i="1" dirty="0" smtClean="0">
                        <a:latin typeface="Cambria Math" panose="02040503050406030204" pitchFamily="18" charset="0"/>
                        <a:sym typeface="Wingdings" pitchFamily="2" charset="2"/>
                      </a:rPr>
                      <m:t>𝑇</m:t>
                    </m:r>
                    <m:r>
                      <a:rPr kumimoji="1" lang="en-US" altLang="zh-CN" i="1" dirty="0" smtClean="0">
                        <a:latin typeface="Cambria Math" panose="02040503050406030204" pitchFamily="18" charset="0"/>
                        <a:sym typeface="Wingdings" pitchFamily="2" charset="2"/>
                      </a:rPr>
                      <m:t>, </m:t>
                    </m:r>
                    <m:r>
                      <a:rPr kumimoji="1" lang="en-US" altLang="zh-CN" i="1" dirty="0">
                        <a:latin typeface="Cambria Math" panose="02040503050406030204" pitchFamily="18" charset="0"/>
                        <a:ea typeface="Cambria Math" panose="02040503050406030204" pitchFamily="18" charset="0"/>
                        <a:sym typeface="Wingdings" pitchFamily="2" charset="2"/>
                      </a:rPr>
                      <m:t>𝛾</m:t>
                    </m:r>
                    <m:r>
                      <a:rPr kumimoji="1" lang="zh-CN" altLang="en-US" i="1" dirty="0" smtClean="0">
                        <a:latin typeface="Cambria Math" panose="02040503050406030204" pitchFamily="18" charset="0"/>
                        <a:sym typeface="Wingdings" pitchFamily="2" charset="2"/>
                      </a:rPr>
                      <m:t>）</m:t>
                    </m:r>
                  </m:oMath>
                </a14:m>
                <a:endParaRPr kumimoji="1" lang="zh-CN" altLang="en-US" dirty="0"/>
              </a:p>
              <a:p>
                <a:pPr lvl="1"/>
                <a14:m>
                  <m:oMath xmlns:m="http://schemas.openxmlformats.org/officeDocument/2006/math">
                    <m:r>
                      <a:rPr kumimoji="1" lang="en-US" altLang="zh-CN" sz="2000" i="1" dirty="0" smtClean="0">
                        <a:latin typeface="Cambria Math" panose="02040503050406030204" pitchFamily="18" charset="0"/>
                        <a:sym typeface="Wingdings" pitchFamily="2" charset="2"/>
                      </a:rPr>
                      <m:t>𝑆</m:t>
                    </m:r>
                    <m:r>
                      <a:rPr kumimoji="1" lang="en-US" altLang="zh-CN" sz="2000" i="1" dirty="0" smtClean="0">
                        <a:latin typeface="Cambria Math" panose="02040503050406030204" pitchFamily="18" charset="0"/>
                        <a:sym typeface="Wingdings" pitchFamily="2" charset="2"/>
                      </a:rPr>
                      <m:t> </m:t>
                    </m:r>
                  </m:oMath>
                </a14:m>
                <a:r>
                  <a:rPr kumimoji="1" lang="zh-CN" altLang="en-US" sz="2000" dirty="0"/>
                  <a:t>：一组可能的状态</a:t>
                </a:r>
              </a:p>
              <a:p>
                <a:pPr lvl="1"/>
                <a14:m>
                  <m:oMath xmlns:m="http://schemas.openxmlformats.org/officeDocument/2006/math">
                    <m:r>
                      <a:rPr kumimoji="1" lang="en-US" altLang="zh-CN" sz="2000" i="1" dirty="0" smtClean="0">
                        <a:latin typeface="Cambria Math" panose="02040503050406030204" pitchFamily="18" charset="0"/>
                        <a:sym typeface="Wingdings" pitchFamily="2" charset="2"/>
                      </a:rPr>
                      <m:t>𝐴</m:t>
                    </m:r>
                    <m:r>
                      <a:rPr kumimoji="1" lang="en-US" altLang="zh-CN" sz="2000" i="1" dirty="0" smtClean="0">
                        <a:latin typeface="Cambria Math" panose="02040503050406030204" pitchFamily="18" charset="0"/>
                        <a:sym typeface="Wingdings" pitchFamily="2" charset="2"/>
                      </a:rPr>
                      <m:t> </m:t>
                    </m:r>
                  </m:oMath>
                </a14:m>
                <a:r>
                  <a:rPr kumimoji="1" lang="zh-CN" altLang="en-US" sz="2000" dirty="0"/>
                  <a:t>：一组可能的操作</a:t>
                </a:r>
              </a:p>
              <a:p>
                <a:pPr lvl="1"/>
                <a14:m>
                  <m:oMath xmlns:m="http://schemas.openxmlformats.org/officeDocument/2006/math">
                    <m:r>
                      <a:rPr kumimoji="1" lang="en-US" altLang="zh-CN" sz="2000" i="1" dirty="0" smtClean="0">
                        <a:latin typeface="Cambria Math" panose="02040503050406030204" pitchFamily="18" charset="0"/>
                        <a:sym typeface="Wingdings" pitchFamily="2" charset="2"/>
                      </a:rPr>
                      <m:t>𝑅</m:t>
                    </m:r>
                    <m:r>
                      <a:rPr kumimoji="1" lang="en-US" altLang="zh-CN" sz="2000" i="1" dirty="0" smtClean="0">
                        <a:latin typeface="Cambria Math" panose="02040503050406030204" pitchFamily="18" charset="0"/>
                        <a:sym typeface="Wingdings" pitchFamily="2" charset="2"/>
                      </a:rPr>
                      <m:t> </m:t>
                    </m:r>
                  </m:oMath>
                </a14:m>
                <a:r>
                  <a:rPr kumimoji="1" lang="zh-CN" altLang="en-US" sz="2000" dirty="0"/>
                  <a:t>：给定（状态，动作）对的奖励分配</a:t>
                </a:r>
              </a:p>
              <a:p>
                <a:pPr lvl="1"/>
                <a14:m>
                  <m:oMath xmlns:m="http://schemas.openxmlformats.org/officeDocument/2006/math">
                    <m:r>
                      <a:rPr kumimoji="1" lang="en-US" altLang="zh-CN" sz="2000" i="1" dirty="0" smtClean="0">
                        <a:latin typeface="Cambria Math" panose="02040503050406030204" pitchFamily="18" charset="0"/>
                        <a:sym typeface="Wingdings" pitchFamily="2" charset="2"/>
                      </a:rPr>
                      <m:t> </m:t>
                    </m:r>
                    <m:r>
                      <a:rPr kumimoji="1" lang="en-US" altLang="zh-CN" sz="2000" i="1" dirty="0" smtClean="0">
                        <a:latin typeface="Cambria Math" panose="02040503050406030204" pitchFamily="18" charset="0"/>
                        <a:sym typeface="Wingdings" pitchFamily="2" charset="2"/>
                      </a:rPr>
                      <m:t>𝑇</m:t>
                    </m:r>
                  </m:oMath>
                </a14:m>
                <a:r>
                  <a:rPr kumimoji="1" lang="zh-CN" altLang="en-US" sz="2000" dirty="0"/>
                  <a:t>：转移概率，即给定（状态，动作）对的下一个状态的分布</a:t>
                </a:r>
                <a:endParaRPr kumimoji="1" lang="en-US" altLang="zh-CN" sz="2000" dirty="0"/>
              </a:p>
              <a:p>
                <a:pPr lvl="1"/>
                <a14:m>
                  <m:oMath xmlns:m="http://schemas.openxmlformats.org/officeDocument/2006/math">
                    <m:r>
                      <a:rPr kumimoji="1" lang="en-US" altLang="zh-CN" sz="2000" i="1" dirty="0" smtClean="0">
                        <a:latin typeface="Cambria Math" panose="02040503050406030204" pitchFamily="18" charset="0"/>
                        <a:ea typeface="Cambria Math" panose="02040503050406030204" pitchFamily="18" charset="0"/>
                        <a:sym typeface="Wingdings" pitchFamily="2" charset="2"/>
                      </a:rPr>
                      <m:t>𝛾</m:t>
                    </m:r>
                    <m:r>
                      <a:rPr kumimoji="1" lang="en-US" altLang="zh-CN" sz="2000" i="1" dirty="0" smtClean="0">
                        <a:latin typeface="Cambria Math" panose="02040503050406030204" pitchFamily="18" charset="0"/>
                        <a:ea typeface="Cambria Math" panose="02040503050406030204" pitchFamily="18" charset="0"/>
                        <a:sym typeface="Wingdings" pitchFamily="2" charset="2"/>
                      </a:rPr>
                      <m:t> </m:t>
                    </m:r>
                  </m:oMath>
                </a14:m>
                <a:r>
                  <a:rPr kumimoji="1" lang="zh-CN" altLang="en-US" sz="2000" dirty="0"/>
                  <a:t>：折扣因子</a:t>
                </a:r>
              </a:p>
            </p:txBody>
          </p:sp>
        </mc:Choice>
        <mc:Fallback>
          <p:sp>
            <p:nvSpPr>
              <p:cNvPr id="3" name="内容占位符 2">
                <a:extLst>
                  <a:ext uri="{FF2B5EF4-FFF2-40B4-BE49-F238E27FC236}">
                    <a16:creationId xmlns:a16="http://schemas.microsoft.com/office/drawing/2014/main" id="{D014A16F-E2C0-438C-36C4-8B67403BD7BD}"/>
                  </a:ext>
                </a:extLst>
              </p:cNvPr>
              <p:cNvSpPr>
                <a:spLocks noGrp="1" noRot="1" noChangeAspect="1" noMove="1" noResize="1" noEditPoints="1" noAdjustHandles="1" noChangeArrowheads="1" noChangeShapeType="1" noTextEdit="1"/>
              </p:cNvSpPr>
              <p:nvPr>
                <p:ph idx="1"/>
              </p:nvPr>
            </p:nvSpPr>
            <p:spPr>
              <a:xfrm>
                <a:off x="298009" y="896771"/>
                <a:ext cx="8217341" cy="5618329"/>
              </a:xfrm>
              <a:blipFill>
                <a:blip r:embed="rId2"/>
                <a:stretch>
                  <a:fillRect l="-77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922028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E19B9F-913A-204B-EE73-9B1D076B16D6}"/>
              </a:ext>
            </a:extLst>
          </p:cNvPr>
          <p:cNvSpPr>
            <a:spLocks noGrp="1"/>
          </p:cNvSpPr>
          <p:nvPr>
            <p:ph type="title"/>
          </p:nvPr>
        </p:nvSpPr>
        <p:spPr/>
        <p:txBody>
          <a:bodyPr/>
          <a:lstStyle/>
          <a:p>
            <a:r>
              <a:rPr kumimoji="1" lang="zh-CN" altLang="en-US" dirty="0"/>
              <a:t>马尔科夫决策过程</a:t>
            </a:r>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D014A16F-E2C0-438C-36C4-8B67403BD7BD}"/>
                  </a:ext>
                </a:extLst>
              </p:cNvPr>
              <p:cNvSpPr>
                <a:spLocks noGrp="1"/>
              </p:cNvSpPr>
              <p:nvPr>
                <p:ph idx="1"/>
              </p:nvPr>
            </p:nvSpPr>
            <p:spPr>
              <a:xfrm>
                <a:off x="298009" y="896771"/>
                <a:ext cx="8217341" cy="5618329"/>
              </a:xfrm>
            </p:spPr>
            <p:txBody>
              <a:bodyPr>
                <a:normAutofit lnSpcReduction="10000"/>
              </a:bodyPr>
              <a:lstStyle/>
              <a:p>
                <a:r>
                  <a:rPr kumimoji="1" lang="zh-CN" altLang="en-US" dirty="0"/>
                  <a:t>在</a:t>
                </a:r>
                <a14:m>
                  <m:oMath xmlns:m="http://schemas.openxmlformats.org/officeDocument/2006/math">
                    <m:r>
                      <a:rPr kumimoji="1" lang="en" altLang="zh-CN" i="1" dirty="0">
                        <a:latin typeface="Cambria Math" panose="02040503050406030204" pitchFamily="18" charset="0"/>
                      </a:rPr>
                      <m:t>𝑡</m:t>
                    </m:r>
                    <m:r>
                      <a:rPr kumimoji="1" lang="en" altLang="zh-CN" i="1" dirty="0">
                        <a:latin typeface="Cambria Math" panose="02040503050406030204" pitchFamily="18" charset="0"/>
                      </a:rPr>
                      <m:t>=0</m:t>
                    </m:r>
                  </m:oMath>
                </a14:m>
                <a:r>
                  <a:rPr kumimoji="1" lang="zh-CN" altLang="en-US" dirty="0"/>
                  <a:t>时，环境采样初始状态 </a:t>
                </a:r>
                <a14:m>
                  <m:oMath xmlns:m="http://schemas.openxmlformats.org/officeDocument/2006/math">
                    <m:sSub>
                      <m:sSubPr>
                        <m:ctrlPr>
                          <a:rPr kumimoji="1" lang="en-US" altLang="zh-CN" b="0" i="1" dirty="0" smtClean="0">
                            <a:latin typeface="Cambria Math" panose="02040503050406030204" pitchFamily="18" charset="0"/>
                          </a:rPr>
                        </m:ctrlPr>
                      </m:sSubPr>
                      <m:e>
                        <m:r>
                          <a:rPr kumimoji="1" lang="en" altLang="zh-CN" i="1" dirty="0" smtClean="0">
                            <a:latin typeface="Cambria Math" panose="02040503050406030204" pitchFamily="18" charset="0"/>
                          </a:rPr>
                          <m:t>𝑠</m:t>
                        </m:r>
                      </m:e>
                      <m:sub>
                        <m:r>
                          <a:rPr kumimoji="1" lang="en" altLang="zh-CN" i="1" dirty="0" smtClean="0">
                            <a:latin typeface="Cambria Math" panose="02040503050406030204" pitchFamily="18" charset="0"/>
                          </a:rPr>
                          <m:t>0</m:t>
                        </m:r>
                      </m:sub>
                    </m:sSub>
                    <m:r>
                      <a:rPr kumimoji="1" lang="en" altLang="zh-CN" i="1" dirty="0" smtClean="0">
                        <a:latin typeface="Cambria Math" panose="02040503050406030204" pitchFamily="18" charset="0"/>
                      </a:rPr>
                      <m:t> ~ </m:t>
                    </m:r>
                    <m:r>
                      <a:rPr kumimoji="1" lang="en" altLang="zh-CN" i="1" dirty="0" smtClean="0">
                        <a:latin typeface="Cambria Math" panose="02040503050406030204" pitchFamily="18" charset="0"/>
                      </a:rPr>
                      <m:t>𝑝</m:t>
                    </m:r>
                    <m:r>
                      <a:rPr kumimoji="1" lang="en" altLang="zh-CN" i="1" dirty="0" smtClean="0">
                        <a:latin typeface="Cambria Math" panose="02040503050406030204" pitchFamily="18" charset="0"/>
                      </a:rPr>
                      <m:t>(</m:t>
                    </m:r>
                    <m:sSub>
                      <m:sSubPr>
                        <m:ctrlPr>
                          <a:rPr kumimoji="1" lang="en-US" altLang="zh-CN" b="0" i="1" dirty="0" smtClean="0">
                            <a:latin typeface="Cambria Math" panose="02040503050406030204" pitchFamily="18" charset="0"/>
                          </a:rPr>
                        </m:ctrlPr>
                      </m:sSubPr>
                      <m:e>
                        <m:r>
                          <a:rPr kumimoji="1" lang="en" altLang="zh-CN" i="1" dirty="0" smtClean="0">
                            <a:latin typeface="Cambria Math" panose="02040503050406030204" pitchFamily="18" charset="0"/>
                          </a:rPr>
                          <m:t>𝑠</m:t>
                        </m:r>
                      </m:e>
                      <m:sub>
                        <m:r>
                          <a:rPr kumimoji="1" lang="en" altLang="zh-CN" i="1" dirty="0" smtClean="0">
                            <a:latin typeface="Cambria Math" panose="02040503050406030204" pitchFamily="18" charset="0"/>
                          </a:rPr>
                          <m:t>0</m:t>
                        </m:r>
                      </m:sub>
                    </m:sSub>
                    <m:r>
                      <a:rPr kumimoji="1" lang="en" altLang="zh-CN" i="1" dirty="0" smtClean="0">
                        <a:latin typeface="Cambria Math" panose="02040503050406030204" pitchFamily="18" charset="0"/>
                      </a:rPr>
                      <m:t>)</m:t>
                    </m:r>
                  </m:oMath>
                </a14:m>
                <a:endParaRPr kumimoji="1" lang="en" altLang="zh-CN" dirty="0"/>
              </a:p>
              <a:p>
                <a:r>
                  <a:rPr kumimoji="1" lang="zh-CN" altLang="en" dirty="0"/>
                  <a:t>从</a:t>
                </a:r>
                <a14:m>
                  <m:oMath xmlns:m="http://schemas.openxmlformats.org/officeDocument/2006/math">
                    <m:r>
                      <a:rPr kumimoji="1" lang="en" altLang="zh-CN" i="1" dirty="0" smtClean="0">
                        <a:latin typeface="Cambria Math" panose="02040503050406030204" pitchFamily="18" charset="0"/>
                      </a:rPr>
                      <m:t>𝑡</m:t>
                    </m:r>
                    <m:r>
                      <a:rPr kumimoji="1" lang="en" altLang="zh-CN" i="1" dirty="0" smtClean="0">
                        <a:latin typeface="Cambria Math" panose="02040503050406030204" pitchFamily="18" charset="0"/>
                      </a:rPr>
                      <m:t>=0 </m:t>
                    </m:r>
                  </m:oMath>
                </a14:m>
                <a:r>
                  <a:rPr kumimoji="1" lang="zh-CN" altLang="en-US" dirty="0"/>
                  <a:t>开始直到完成：</a:t>
                </a:r>
              </a:p>
              <a:p>
                <a:pPr lvl="1"/>
                <a:r>
                  <a:rPr kumimoji="1" lang="zh-CN" altLang="en-US" sz="2000" dirty="0"/>
                  <a:t>智能体选择操作</a:t>
                </a:r>
                <a14:m>
                  <m:oMath xmlns:m="http://schemas.openxmlformats.org/officeDocument/2006/math">
                    <m:sSub>
                      <m:sSubPr>
                        <m:ctrlPr>
                          <a:rPr kumimoji="1" lang="en-US" altLang="zh-CN" sz="2000" b="0" i="1" smtClean="0">
                            <a:latin typeface="Cambria Math" panose="02040503050406030204" pitchFamily="18" charset="0"/>
                          </a:rPr>
                        </m:ctrlPr>
                      </m:sSubPr>
                      <m:e>
                        <m:r>
                          <a:rPr kumimoji="1" lang="en-US" altLang="zh-CN" sz="2000" b="0" i="1" smtClean="0">
                            <a:latin typeface="Cambria Math" panose="02040503050406030204" pitchFamily="18" charset="0"/>
                          </a:rPr>
                          <m:t>𝑎</m:t>
                        </m:r>
                      </m:e>
                      <m:sub>
                        <m:r>
                          <a:rPr kumimoji="1" lang="en-US" altLang="zh-CN" sz="2000" b="0" i="1" smtClean="0">
                            <a:latin typeface="Cambria Math" panose="02040503050406030204" pitchFamily="18" charset="0"/>
                          </a:rPr>
                          <m:t>𝑡</m:t>
                        </m:r>
                      </m:sub>
                    </m:sSub>
                  </m:oMath>
                </a14:m>
                <a:endParaRPr kumimoji="1" lang="zh-CN" altLang="en-US" sz="2000" dirty="0"/>
              </a:p>
              <a:p>
                <a:pPr lvl="1"/>
                <a:r>
                  <a:rPr kumimoji="1" lang="zh-CN" altLang="en-US" sz="2000" dirty="0"/>
                  <a:t>环境样本奖励 </a:t>
                </a:r>
                <a14:m>
                  <m:oMath xmlns:m="http://schemas.openxmlformats.org/officeDocument/2006/math">
                    <m:sSub>
                      <m:sSubPr>
                        <m:ctrlPr>
                          <a:rPr kumimoji="1" lang="en-US" altLang="zh-CN" sz="2000" b="0" i="1" dirty="0" smtClean="0">
                            <a:latin typeface="Cambria Math" panose="02040503050406030204" pitchFamily="18" charset="0"/>
                          </a:rPr>
                        </m:ctrlPr>
                      </m:sSubPr>
                      <m:e>
                        <m:r>
                          <a:rPr kumimoji="1" lang="en" altLang="zh-CN" sz="2000" i="1" dirty="0" smtClean="0">
                            <a:latin typeface="Cambria Math" panose="02040503050406030204" pitchFamily="18" charset="0"/>
                          </a:rPr>
                          <m:t>𝑟</m:t>
                        </m:r>
                      </m:e>
                      <m:sub>
                        <m:r>
                          <a:rPr kumimoji="1" lang="en" altLang="zh-CN" sz="2000" i="1" dirty="0" smtClean="0">
                            <a:latin typeface="Cambria Math" panose="02040503050406030204" pitchFamily="18" charset="0"/>
                          </a:rPr>
                          <m:t>𝑡</m:t>
                        </m:r>
                      </m:sub>
                    </m:sSub>
                    <m:r>
                      <a:rPr kumimoji="1" lang="en" altLang="zh-CN" sz="2000" i="1" dirty="0" smtClean="0">
                        <a:latin typeface="Cambria Math" panose="02040503050406030204" pitchFamily="18" charset="0"/>
                      </a:rPr>
                      <m:t> ~ </m:t>
                    </m:r>
                    <m:r>
                      <a:rPr kumimoji="1" lang="en" altLang="zh-CN" sz="2000" i="1" dirty="0" smtClean="0">
                        <a:latin typeface="Cambria Math" panose="02040503050406030204" pitchFamily="18" charset="0"/>
                      </a:rPr>
                      <m:t>𝑅</m:t>
                    </m:r>
                    <m:d>
                      <m:dPr>
                        <m:endChr m:val="|"/>
                        <m:ctrlPr>
                          <a:rPr kumimoji="1" lang="en" altLang="zh-CN" sz="2000" i="1" dirty="0" smtClean="0">
                            <a:latin typeface="Cambria Math" panose="02040503050406030204" pitchFamily="18" charset="0"/>
                          </a:rPr>
                        </m:ctrlPr>
                      </m:dPr>
                      <m:e>
                        <m:r>
                          <a:rPr kumimoji="1" lang="en" altLang="zh-CN" sz="2000" i="1" dirty="0" smtClean="0">
                            <a:latin typeface="Cambria Math" panose="02040503050406030204" pitchFamily="18" charset="0"/>
                          </a:rPr>
                          <m:t> </m:t>
                        </m:r>
                        <m:r>
                          <a:rPr kumimoji="1" lang="en" altLang="zh-CN" sz="2000" i="1" dirty="0" smtClean="0">
                            <a:latin typeface="Cambria Math" panose="02040503050406030204" pitchFamily="18" charset="0"/>
                            <a:ea typeface="Cambria Math" panose="02040503050406030204" pitchFamily="18" charset="0"/>
                          </a:rPr>
                          <m:t>∙</m:t>
                        </m:r>
                      </m:e>
                    </m:d>
                    <m:sSub>
                      <m:sSubPr>
                        <m:ctrlPr>
                          <a:rPr kumimoji="1" lang="en-US" altLang="zh-CN" sz="2000" b="0" i="1" dirty="0" smtClean="0">
                            <a:latin typeface="Cambria Math" panose="02040503050406030204" pitchFamily="18" charset="0"/>
                            <a:ea typeface="Cambria Math" panose="02040503050406030204" pitchFamily="18" charset="0"/>
                          </a:rPr>
                        </m:ctrlPr>
                      </m:sSubPr>
                      <m:e>
                        <m:r>
                          <a:rPr kumimoji="1" lang="en" altLang="zh-CN" sz="2000" i="1" dirty="0" err="1" smtClean="0">
                            <a:latin typeface="Cambria Math" panose="02040503050406030204" pitchFamily="18" charset="0"/>
                          </a:rPr>
                          <m:t>𝑠</m:t>
                        </m:r>
                      </m:e>
                      <m:sub>
                        <m:r>
                          <a:rPr kumimoji="1" lang="en" altLang="zh-CN" sz="2000" i="1" dirty="0" err="1" smtClean="0">
                            <a:latin typeface="Cambria Math" panose="02040503050406030204" pitchFamily="18" charset="0"/>
                          </a:rPr>
                          <m:t>𝑡</m:t>
                        </m:r>
                      </m:sub>
                    </m:sSub>
                    <m:r>
                      <a:rPr kumimoji="1" lang="en" altLang="zh-CN" sz="2000" i="1" dirty="0" smtClean="0">
                        <a:latin typeface="Cambria Math" panose="02040503050406030204" pitchFamily="18" charset="0"/>
                      </a:rPr>
                      <m:t>, </m:t>
                    </m:r>
                    <m:sSub>
                      <m:sSubPr>
                        <m:ctrlPr>
                          <a:rPr kumimoji="1" lang="en-US" altLang="zh-CN" sz="2000" b="0" i="1" dirty="0" smtClean="0">
                            <a:latin typeface="Cambria Math" panose="02040503050406030204" pitchFamily="18" charset="0"/>
                          </a:rPr>
                        </m:ctrlPr>
                      </m:sSubPr>
                      <m:e>
                        <m:r>
                          <a:rPr kumimoji="1" lang="en" altLang="zh-CN" sz="2000" i="1" dirty="0" smtClean="0">
                            <a:latin typeface="Cambria Math" panose="02040503050406030204" pitchFamily="18" charset="0"/>
                          </a:rPr>
                          <m:t>𝑎</m:t>
                        </m:r>
                      </m:e>
                      <m:sub>
                        <m:r>
                          <a:rPr kumimoji="1" lang="en" altLang="zh-CN" sz="2000" i="1" dirty="0" smtClean="0">
                            <a:latin typeface="Cambria Math" panose="02040503050406030204" pitchFamily="18" charset="0"/>
                          </a:rPr>
                          <m:t>𝑡</m:t>
                        </m:r>
                      </m:sub>
                    </m:sSub>
                    <m:r>
                      <a:rPr kumimoji="1" lang="en" altLang="zh-CN" sz="2000" i="1" dirty="0" smtClean="0">
                        <a:latin typeface="Cambria Math" panose="02040503050406030204" pitchFamily="18" charset="0"/>
                      </a:rPr>
                      <m:t>)</m:t>
                    </m:r>
                  </m:oMath>
                </a14:m>
                <a:endParaRPr kumimoji="1" lang="en" altLang="zh-CN" sz="2000" dirty="0"/>
              </a:p>
              <a:p>
                <a:pPr lvl="1"/>
                <a:r>
                  <a:rPr kumimoji="1" lang="zh-CN" altLang="en-US" sz="2000" dirty="0"/>
                  <a:t>环境采样下一个状态 </a:t>
                </a:r>
                <a14:m>
                  <m:oMath xmlns:m="http://schemas.openxmlformats.org/officeDocument/2006/math">
                    <m:sSub>
                      <m:sSubPr>
                        <m:ctrlPr>
                          <a:rPr kumimoji="1" lang="en-US" altLang="zh-CN" sz="2000" b="0" i="1" dirty="0" smtClean="0">
                            <a:latin typeface="Cambria Math" panose="02040503050406030204" pitchFamily="18" charset="0"/>
                          </a:rPr>
                        </m:ctrlPr>
                      </m:sSubPr>
                      <m:e>
                        <m:r>
                          <a:rPr kumimoji="1" lang="en-US" altLang="zh-CN" sz="2000" b="0" i="1" dirty="0" smtClean="0">
                            <a:latin typeface="Cambria Math" panose="02040503050406030204" pitchFamily="18" charset="0"/>
                          </a:rPr>
                          <m:t>𝑠</m:t>
                        </m:r>
                      </m:e>
                      <m:sub>
                        <m:r>
                          <a:rPr kumimoji="1" lang="en" altLang="zh-CN" sz="2000" i="1" dirty="0" smtClean="0">
                            <a:latin typeface="Cambria Math" panose="02040503050406030204" pitchFamily="18" charset="0"/>
                          </a:rPr>
                          <m:t>𝑡</m:t>
                        </m:r>
                        <m:r>
                          <a:rPr kumimoji="1" lang="en-US" altLang="zh-CN" sz="2000" b="0" i="1" dirty="0" smtClean="0">
                            <a:latin typeface="Cambria Math" panose="02040503050406030204" pitchFamily="18" charset="0"/>
                          </a:rPr>
                          <m:t>+1</m:t>
                        </m:r>
                      </m:sub>
                    </m:sSub>
                    <m:r>
                      <a:rPr kumimoji="1" lang="en" altLang="zh-CN" sz="2000" i="1" dirty="0" smtClean="0">
                        <a:latin typeface="Cambria Math" panose="02040503050406030204" pitchFamily="18" charset="0"/>
                      </a:rPr>
                      <m:t> ~ </m:t>
                    </m:r>
                    <m:r>
                      <a:rPr kumimoji="1" lang="en-US" altLang="zh-CN" sz="2000" b="0" i="1" dirty="0" smtClean="0">
                        <a:latin typeface="Cambria Math" panose="02040503050406030204" pitchFamily="18" charset="0"/>
                      </a:rPr>
                      <m:t>𝑇</m:t>
                    </m:r>
                    <m:d>
                      <m:dPr>
                        <m:endChr m:val="|"/>
                        <m:ctrlPr>
                          <a:rPr kumimoji="1" lang="en" altLang="zh-CN" sz="2000" i="1" dirty="0" smtClean="0">
                            <a:latin typeface="Cambria Math" panose="02040503050406030204" pitchFamily="18" charset="0"/>
                          </a:rPr>
                        </m:ctrlPr>
                      </m:dPr>
                      <m:e>
                        <m:r>
                          <a:rPr kumimoji="1" lang="en" altLang="zh-CN" sz="2000" i="1" dirty="0" smtClean="0">
                            <a:latin typeface="Cambria Math" panose="02040503050406030204" pitchFamily="18" charset="0"/>
                          </a:rPr>
                          <m:t> </m:t>
                        </m:r>
                        <m:r>
                          <a:rPr kumimoji="1" lang="en" altLang="zh-CN" sz="2000" i="1" dirty="0" smtClean="0">
                            <a:latin typeface="Cambria Math" panose="02040503050406030204" pitchFamily="18" charset="0"/>
                            <a:ea typeface="Cambria Math" panose="02040503050406030204" pitchFamily="18" charset="0"/>
                          </a:rPr>
                          <m:t>∙</m:t>
                        </m:r>
                      </m:e>
                    </m:d>
                    <m:sSub>
                      <m:sSubPr>
                        <m:ctrlPr>
                          <a:rPr kumimoji="1" lang="en-US" altLang="zh-CN" sz="2000" b="0" i="1" dirty="0" smtClean="0">
                            <a:latin typeface="Cambria Math" panose="02040503050406030204" pitchFamily="18" charset="0"/>
                            <a:ea typeface="Cambria Math" panose="02040503050406030204" pitchFamily="18" charset="0"/>
                          </a:rPr>
                        </m:ctrlPr>
                      </m:sSubPr>
                      <m:e>
                        <m:r>
                          <a:rPr kumimoji="1" lang="en" altLang="zh-CN" sz="2000" i="1" dirty="0" err="1" smtClean="0">
                            <a:latin typeface="Cambria Math" panose="02040503050406030204" pitchFamily="18" charset="0"/>
                          </a:rPr>
                          <m:t>𝑠</m:t>
                        </m:r>
                      </m:e>
                      <m:sub>
                        <m:r>
                          <a:rPr kumimoji="1" lang="en" altLang="zh-CN" sz="2000" i="1" dirty="0" err="1" smtClean="0">
                            <a:latin typeface="Cambria Math" panose="02040503050406030204" pitchFamily="18" charset="0"/>
                          </a:rPr>
                          <m:t>𝑡</m:t>
                        </m:r>
                      </m:sub>
                    </m:sSub>
                    <m:r>
                      <a:rPr kumimoji="1" lang="en" altLang="zh-CN" sz="2000" i="1" dirty="0" smtClean="0">
                        <a:latin typeface="Cambria Math" panose="02040503050406030204" pitchFamily="18" charset="0"/>
                      </a:rPr>
                      <m:t>, </m:t>
                    </m:r>
                    <m:sSub>
                      <m:sSubPr>
                        <m:ctrlPr>
                          <a:rPr kumimoji="1" lang="en-US" altLang="zh-CN" sz="2000" b="0" i="1" dirty="0" smtClean="0">
                            <a:latin typeface="Cambria Math" panose="02040503050406030204" pitchFamily="18" charset="0"/>
                          </a:rPr>
                        </m:ctrlPr>
                      </m:sSubPr>
                      <m:e>
                        <m:r>
                          <a:rPr kumimoji="1" lang="en" altLang="zh-CN" sz="2000" i="1" dirty="0" smtClean="0">
                            <a:latin typeface="Cambria Math" panose="02040503050406030204" pitchFamily="18" charset="0"/>
                          </a:rPr>
                          <m:t>𝑎</m:t>
                        </m:r>
                      </m:e>
                      <m:sub>
                        <m:r>
                          <a:rPr kumimoji="1" lang="en" altLang="zh-CN" sz="2000" i="1" dirty="0" smtClean="0">
                            <a:latin typeface="Cambria Math" panose="02040503050406030204" pitchFamily="18" charset="0"/>
                          </a:rPr>
                          <m:t>𝑡</m:t>
                        </m:r>
                      </m:sub>
                    </m:sSub>
                    <m:r>
                      <a:rPr kumimoji="1" lang="en" altLang="zh-CN" sz="2000" i="1" dirty="0" smtClean="0">
                        <a:latin typeface="Cambria Math" panose="02040503050406030204" pitchFamily="18" charset="0"/>
                      </a:rPr>
                      <m:t>)</m:t>
                    </m:r>
                  </m:oMath>
                </a14:m>
                <a:endParaRPr kumimoji="1" lang="en" altLang="zh-CN" sz="2000" dirty="0"/>
              </a:p>
              <a:p>
                <a:pPr lvl="1"/>
                <a:r>
                  <a:rPr kumimoji="1" lang="zh-CN" altLang="en-US" sz="2000" dirty="0"/>
                  <a:t>智能体收到奖励</a:t>
                </a:r>
                <a14:m>
                  <m:oMath xmlns:m="http://schemas.openxmlformats.org/officeDocument/2006/math">
                    <m:sSub>
                      <m:sSubPr>
                        <m:ctrlPr>
                          <a:rPr kumimoji="1" lang="en-US" altLang="zh-CN" sz="2000" b="0" i="1" dirty="0" smtClean="0">
                            <a:latin typeface="Cambria Math" panose="02040503050406030204" pitchFamily="18" charset="0"/>
                          </a:rPr>
                        </m:ctrlPr>
                      </m:sSubPr>
                      <m:e>
                        <m:r>
                          <a:rPr kumimoji="1" lang="en" altLang="zh-CN" sz="2000" i="1" dirty="0" smtClean="0">
                            <a:latin typeface="Cambria Math" panose="02040503050406030204" pitchFamily="18" charset="0"/>
                          </a:rPr>
                          <m:t>𝑟</m:t>
                        </m:r>
                      </m:e>
                      <m:sub>
                        <m:r>
                          <a:rPr kumimoji="1" lang="en" altLang="zh-CN" sz="2000" i="1" dirty="0" smtClean="0">
                            <a:latin typeface="Cambria Math" panose="02040503050406030204" pitchFamily="18" charset="0"/>
                          </a:rPr>
                          <m:t>𝑡</m:t>
                        </m:r>
                      </m:sub>
                    </m:sSub>
                  </m:oMath>
                </a14:m>
                <a:r>
                  <a:rPr kumimoji="1" lang="zh-CN" altLang="en-US" sz="2000" dirty="0"/>
                  <a:t>和下一个状态 </a:t>
                </a:r>
                <a14:m>
                  <m:oMath xmlns:m="http://schemas.openxmlformats.org/officeDocument/2006/math">
                    <m:sSub>
                      <m:sSubPr>
                        <m:ctrlPr>
                          <a:rPr kumimoji="1" lang="en-US" altLang="zh-CN" sz="2000" i="1" dirty="0">
                            <a:latin typeface="Cambria Math" panose="02040503050406030204" pitchFamily="18" charset="0"/>
                            <a:ea typeface="Cambria Math" panose="02040503050406030204" pitchFamily="18" charset="0"/>
                          </a:rPr>
                        </m:ctrlPr>
                      </m:sSubPr>
                      <m:e>
                        <m:r>
                          <a:rPr kumimoji="1" lang="en" altLang="zh-CN" sz="2000" i="1" dirty="0" err="1">
                            <a:latin typeface="Cambria Math" panose="02040503050406030204" pitchFamily="18" charset="0"/>
                          </a:rPr>
                          <m:t>𝑠</m:t>
                        </m:r>
                      </m:e>
                      <m:sub>
                        <m:r>
                          <a:rPr kumimoji="1" lang="en" altLang="zh-CN" sz="2000" i="1" dirty="0" err="1">
                            <a:latin typeface="Cambria Math" panose="02040503050406030204" pitchFamily="18" charset="0"/>
                          </a:rPr>
                          <m:t>𝑡</m:t>
                        </m:r>
                        <m:r>
                          <a:rPr kumimoji="1" lang="en-US" altLang="zh-CN" sz="2000" b="0" i="1" dirty="0" smtClean="0">
                            <a:latin typeface="Cambria Math" panose="02040503050406030204" pitchFamily="18" charset="0"/>
                          </a:rPr>
                          <m:t>+1</m:t>
                        </m:r>
                      </m:sub>
                    </m:sSub>
                  </m:oMath>
                </a14:m>
                <a:endParaRPr kumimoji="1" lang="en" altLang="zh-CN" sz="2000" dirty="0"/>
              </a:p>
              <a:p>
                <a:pPr lvl="1"/>
                <a:endParaRPr kumimoji="1" lang="en" altLang="zh-CN" dirty="0"/>
              </a:p>
              <a:p>
                <a:r>
                  <a:rPr kumimoji="1" lang="zh-CN" altLang="en-US" sz="2000" dirty="0"/>
                  <a:t>策略</a:t>
                </a:r>
                <a14:m>
                  <m:oMath xmlns:m="http://schemas.openxmlformats.org/officeDocument/2006/math">
                    <m:r>
                      <a:rPr kumimoji="1" lang="zh-CN" altLang="en-US" sz="2000" i="1" smtClean="0">
                        <a:latin typeface="Cambria Math" panose="02040503050406030204" pitchFamily="18" charset="0"/>
                      </a:rPr>
                      <m:t>𝜋</m:t>
                    </m:r>
                  </m:oMath>
                </a14:m>
                <a:r>
                  <a:rPr kumimoji="1" lang="zh-CN" altLang="en-US" sz="2000" dirty="0"/>
                  <a:t>是从</a:t>
                </a:r>
                <a14:m>
                  <m:oMath xmlns:m="http://schemas.openxmlformats.org/officeDocument/2006/math">
                    <m:r>
                      <a:rPr kumimoji="1" lang="zh-CN" altLang="en-US" sz="2000" i="1" dirty="0" smtClean="0">
                        <a:latin typeface="Cambria Math" panose="02040503050406030204" pitchFamily="18" charset="0"/>
                      </a:rPr>
                      <m:t> </m:t>
                    </m:r>
                    <m:r>
                      <a:rPr kumimoji="1" lang="en" altLang="zh-CN" sz="2000" i="1" dirty="0" smtClean="0">
                        <a:latin typeface="Cambria Math" panose="02040503050406030204" pitchFamily="18" charset="0"/>
                      </a:rPr>
                      <m:t>𝑆</m:t>
                    </m:r>
                    <m:r>
                      <a:rPr kumimoji="1" lang="en" altLang="zh-CN" sz="2000" i="1" dirty="0" smtClean="0">
                        <a:latin typeface="Cambria Math" panose="02040503050406030204" pitchFamily="18" charset="0"/>
                      </a:rPr>
                      <m:t> </m:t>
                    </m:r>
                  </m:oMath>
                </a14:m>
                <a:r>
                  <a:rPr kumimoji="1" lang="zh-CN" altLang="en-US" sz="2000" dirty="0"/>
                  <a:t>到</a:t>
                </a:r>
                <a14:m>
                  <m:oMath xmlns:m="http://schemas.openxmlformats.org/officeDocument/2006/math">
                    <m:r>
                      <a:rPr kumimoji="1" lang="zh-CN" altLang="en-US" sz="2000" i="1" dirty="0" smtClean="0">
                        <a:latin typeface="Cambria Math" panose="02040503050406030204" pitchFamily="18" charset="0"/>
                      </a:rPr>
                      <m:t> </m:t>
                    </m:r>
                    <m:r>
                      <a:rPr kumimoji="1" lang="en" altLang="zh-CN" sz="2000" i="1" dirty="0" smtClean="0">
                        <a:latin typeface="Cambria Math" panose="02040503050406030204" pitchFamily="18" charset="0"/>
                      </a:rPr>
                      <m:t>𝐴</m:t>
                    </m:r>
                    <m:r>
                      <a:rPr kumimoji="1" lang="en" altLang="zh-CN" sz="2000" i="1" dirty="0" smtClean="0">
                        <a:latin typeface="Cambria Math" panose="02040503050406030204" pitchFamily="18" charset="0"/>
                      </a:rPr>
                      <m:t> </m:t>
                    </m:r>
                  </m:oMath>
                </a14:m>
                <a:r>
                  <a:rPr kumimoji="1" lang="zh-CN" altLang="en-US" sz="2000" dirty="0"/>
                  <a:t>的函数，即在每个状态下采取什么操作</a:t>
                </a:r>
              </a:p>
              <a:p>
                <a:r>
                  <a:rPr kumimoji="1" lang="zh-CN" altLang="en-US" sz="2000" dirty="0"/>
                  <a:t>目标：找到使累计折扣奖励最大化的政策</a:t>
                </a:r>
                <a14:m>
                  <m:oMath xmlns:m="http://schemas.openxmlformats.org/officeDocument/2006/math">
                    <m:sSup>
                      <m:sSupPr>
                        <m:ctrlPr>
                          <a:rPr kumimoji="1" lang="en-US" altLang="zh-CN" sz="2000" b="0" i="1" smtClean="0">
                            <a:latin typeface="Cambria Math" panose="02040503050406030204" pitchFamily="18" charset="0"/>
                          </a:rPr>
                        </m:ctrlPr>
                      </m:sSupPr>
                      <m:e>
                        <m:r>
                          <a:rPr kumimoji="1" lang="zh-CN" altLang="en-US" sz="2000" i="1" smtClean="0">
                            <a:latin typeface="Cambria Math" panose="02040503050406030204" pitchFamily="18" charset="0"/>
                          </a:rPr>
                          <m:t>𝜋</m:t>
                        </m:r>
                      </m:e>
                      <m:sup>
                        <m:r>
                          <a:rPr kumimoji="1" lang="en-US" altLang="zh-CN" sz="2000" b="0" i="1" smtClean="0">
                            <a:latin typeface="Cambria Math" panose="02040503050406030204" pitchFamily="18" charset="0"/>
                          </a:rPr>
                          <m:t>∗</m:t>
                        </m:r>
                      </m:sup>
                    </m:sSup>
                  </m:oMath>
                </a14:m>
                <a:r>
                  <a:rPr kumimoji="1" lang="zh-CN" altLang="el-GR" sz="2000" dirty="0"/>
                  <a:t>：</a:t>
                </a:r>
                <a:endParaRPr kumimoji="1" lang="en-US" altLang="zh-CN" sz="2000" dirty="0"/>
              </a:p>
              <a:p>
                <a:pPr marL="0" indent="0">
                  <a:buNone/>
                </a:pPr>
                <a14:m>
                  <m:oMathPara xmlns:m="http://schemas.openxmlformats.org/officeDocument/2006/math">
                    <m:oMathParaPr>
                      <m:jc m:val="centerGroup"/>
                    </m:oMathParaPr>
                    <m:oMath xmlns:m="http://schemas.openxmlformats.org/officeDocument/2006/math">
                      <m:nary>
                        <m:naryPr>
                          <m:chr m:val="∑"/>
                          <m:supHide m:val="on"/>
                          <m:ctrlPr>
                            <a:rPr kumimoji="1" lang="zh-CN" altLang="en-US" sz="2000" i="1" smtClean="0">
                              <a:latin typeface="Cambria Math" panose="02040503050406030204" pitchFamily="18" charset="0"/>
                            </a:rPr>
                          </m:ctrlPr>
                        </m:naryPr>
                        <m:sub>
                          <m:r>
                            <m:rPr>
                              <m:brk m:alnAt="7"/>
                            </m:rPr>
                            <a:rPr kumimoji="1" lang="en-US" altLang="zh-CN" sz="2000" b="0" i="1" smtClean="0">
                              <a:latin typeface="Cambria Math" panose="02040503050406030204" pitchFamily="18" charset="0"/>
                            </a:rPr>
                            <m:t>𝑡</m:t>
                          </m:r>
                          <m:r>
                            <a:rPr kumimoji="1" lang="en-US" altLang="zh-CN" sz="2000" b="0" i="1" smtClean="0">
                              <a:latin typeface="Cambria Math" panose="02040503050406030204" pitchFamily="18" charset="0"/>
                            </a:rPr>
                            <m:t>≥0</m:t>
                          </m:r>
                        </m:sub>
                        <m:sup/>
                        <m:e>
                          <m:sSup>
                            <m:sSupPr>
                              <m:ctrlPr>
                                <a:rPr kumimoji="1" lang="en-US" altLang="zh-CN" sz="2000" b="0" i="1" smtClean="0">
                                  <a:latin typeface="Cambria Math" panose="02040503050406030204" pitchFamily="18" charset="0"/>
                                  <a:ea typeface="Cambria Math" panose="02040503050406030204" pitchFamily="18" charset="0"/>
                                </a:rPr>
                              </m:ctrlPr>
                            </m:sSupPr>
                            <m:e>
                              <m:r>
                                <a:rPr kumimoji="1" lang="en-US" altLang="zh-CN" sz="2000" i="1" smtClean="0">
                                  <a:latin typeface="Cambria Math" panose="02040503050406030204" pitchFamily="18" charset="0"/>
                                  <a:ea typeface="Cambria Math" panose="02040503050406030204" pitchFamily="18" charset="0"/>
                                </a:rPr>
                                <m:t>𝛾</m:t>
                              </m:r>
                            </m:e>
                            <m:sup>
                              <m:r>
                                <a:rPr kumimoji="1" lang="en-US" altLang="zh-CN" sz="2000" b="0" i="1" smtClean="0">
                                  <a:latin typeface="Cambria Math" panose="02040503050406030204" pitchFamily="18" charset="0"/>
                                  <a:ea typeface="Cambria Math" panose="02040503050406030204" pitchFamily="18" charset="0"/>
                                </a:rPr>
                                <m:t>𝑡</m:t>
                              </m:r>
                            </m:sup>
                          </m:sSup>
                          <m:sSub>
                            <m:sSubPr>
                              <m:ctrlPr>
                                <a:rPr kumimoji="1" lang="en-US" altLang="zh-CN" sz="2000" b="0" i="1" smtClean="0">
                                  <a:latin typeface="Cambria Math" panose="02040503050406030204" pitchFamily="18" charset="0"/>
                                  <a:ea typeface="Cambria Math" panose="02040503050406030204" pitchFamily="18" charset="0"/>
                                </a:rPr>
                              </m:ctrlPr>
                            </m:sSubPr>
                            <m:e>
                              <m:r>
                                <a:rPr kumimoji="1" lang="en-US" altLang="zh-CN" sz="2000" b="0" i="1" smtClean="0">
                                  <a:latin typeface="Cambria Math" panose="02040503050406030204" pitchFamily="18" charset="0"/>
                                  <a:ea typeface="Cambria Math" panose="02040503050406030204" pitchFamily="18" charset="0"/>
                                </a:rPr>
                                <m:t>𝑟</m:t>
                              </m:r>
                            </m:e>
                            <m:sub>
                              <m:r>
                                <a:rPr kumimoji="1" lang="en-US" altLang="zh-CN" sz="2000" b="0" i="1" smtClean="0">
                                  <a:latin typeface="Cambria Math" panose="02040503050406030204" pitchFamily="18" charset="0"/>
                                  <a:ea typeface="Cambria Math" panose="02040503050406030204" pitchFamily="18" charset="0"/>
                                </a:rPr>
                                <m:t>𝑡</m:t>
                              </m:r>
                            </m:sub>
                          </m:sSub>
                        </m:e>
                      </m:nary>
                    </m:oMath>
                  </m:oMathPara>
                </a14:m>
                <a:endParaRPr kumimoji="1" lang="zh-CN" altLang="en-US" sz="2000" dirty="0"/>
              </a:p>
            </p:txBody>
          </p:sp>
        </mc:Choice>
        <mc:Fallback>
          <p:sp>
            <p:nvSpPr>
              <p:cNvPr id="3" name="内容占位符 2">
                <a:extLst>
                  <a:ext uri="{FF2B5EF4-FFF2-40B4-BE49-F238E27FC236}">
                    <a16:creationId xmlns:a16="http://schemas.microsoft.com/office/drawing/2014/main" id="{D014A16F-E2C0-438C-36C4-8B67403BD7BD}"/>
                  </a:ext>
                </a:extLst>
              </p:cNvPr>
              <p:cNvSpPr>
                <a:spLocks noGrp="1" noRot="1" noChangeAspect="1" noMove="1" noResize="1" noEditPoints="1" noAdjustHandles="1" noChangeArrowheads="1" noChangeShapeType="1" noTextEdit="1"/>
              </p:cNvSpPr>
              <p:nvPr>
                <p:ph idx="1"/>
              </p:nvPr>
            </p:nvSpPr>
            <p:spPr>
              <a:xfrm>
                <a:off x="298009" y="896771"/>
                <a:ext cx="8217341" cy="5618329"/>
              </a:xfrm>
              <a:blipFill>
                <a:blip r:embed="rId2"/>
                <a:stretch>
                  <a:fillRect l="-772" b="-2590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622335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F8B1A9-DD95-E72C-D0B3-5C2CB21B6465}"/>
              </a:ext>
            </a:extLst>
          </p:cNvPr>
          <p:cNvSpPr>
            <a:spLocks noGrp="1"/>
          </p:cNvSpPr>
          <p:nvPr>
            <p:ph type="title"/>
          </p:nvPr>
        </p:nvSpPr>
        <p:spPr/>
        <p:txBody>
          <a:bodyPr/>
          <a:lstStyle/>
          <a:p>
            <a:r>
              <a:rPr kumimoji="1" lang="en-US" altLang="zh-CN" dirty="0"/>
              <a:t>Grid World</a:t>
            </a:r>
            <a:endParaRPr kumimoji="1" lang="zh-CN" altLang="en-US" dirty="0"/>
          </a:p>
        </p:txBody>
      </p:sp>
      <p:pic>
        <p:nvPicPr>
          <p:cNvPr id="4" name="内容占位符 3">
            <a:extLst>
              <a:ext uri="{FF2B5EF4-FFF2-40B4-BE49-F238E27FC236}">
                <a16:creationId xmlns:a16="http://schemas.microsoft.com/office/drawing/2014/main" id="{C33B94C2-AA39-999A-86E4-13D9DA681F0E}"/>
              </a:ext>
            </a:extLst>
          </p:cNvPr>
          <p:cNvPicPr>
            <a:picLocks noGrp="1" noChangeAspect="1"/>
          </p:cNvPicPr>
          <p:nvPr>
            <p:ph idx="1"/>
          </p:nvPr>
        </p:nvPicPr>
        <p:blipFill>
          <a:blip r:embed="rId2"/>
          <a:stretch>
            <a:fillRect/>
          </a:stretch>
        </p:blipFill>
        <p:spPr>
          <a:xfrm>
            <a:off x="1344103" y="944268"/>
            <a:ext cx="6070600" cy="3200400"/>
          </a:xfrm>
          <a:prstGeom prst="rect">
            <a:avLst/>
          </a:prstGeom>
        </p:spPr>
      </p:pic>
      <p:sp>
        <p:nvSpPr>
          <p:cNvPr id="5" name="文本框 4">
            <a:extLst>
              <a:ext uri="{FF2B5EF4-FFF2-40B4-BE49-F238E27FC236}">
                <a16:creationId xmlns:a16="http://schemas.microsoft.com/office/drawing/2014/main" id="{4DF1B674-3591-E7A1-AFED-8631E009FD6F}"/>
              </a:ext>
            </a:extLst>
          </p:cNvPr>
          <p:cNvSpPr txBox="1"/>
          <p:nvPr/>
        </p:nvSpPr>
        <p:spPr>
          <a:xfrm>
            <a:off x="1181100" y="4470400"/>
            <a:ext cx="4288353" cy="1015663"/>
          </a:xfrm>
          <a:prstGeom prst="rect">
            <a:avLst/>
          </a:prstGeom>
          <a:noFill/>
        </p:spPr>
        <p:txBody>
          <a:bodyPr wrap="none" rtlCol="0">
            <a:spAutoFit/>
          </a:bodyPr>
          <a:lstStyle/>
          <a:p>
            <a:r>
              <a:rPr kumimoji="1" lang="zh-CN" altLang="en-US" sz="2000" dirty="0">
                <a:latin typeface="Microsoft YaHei" panose="020B0503020204020204" pitchFamily="34" charset="-122"/>
                <a:ea typeface="Microsoft YaHei" panose="020B0503020204020204" pitchFamily="34" charset="-122"/>
              </a:rPr>
              <a:t>目标：在最少得步数内达到目标状态</a:t>
            </a:r>
            <a:endParaRPr kumimoji="1" lang="en-US" altLang="zh-CN" sz="2000" dirty="0">
              <a:latin typeface="Microsoft YaHei" panose="020B0503020204020204" pitchFamily="34" charset="-122"/>
              <a:ea typeface="Microsoft YaHei" panose="020B0503020204020204" pitchFamily="34" charset="-122"/>
            </a:endParaRPr>
          </a:p>
          <a:p>
            <a:endParaRPr kumimoji="1" lang="en-US" altLang="zh-CN" sz="2000" dirty="0">
              <a:latin typeface="Microsoft YaHei" panose="020B0503020204020204" pitchFamily="34" charset="-122"/>
              <a:ea typeface="Microsoft YaHei" panose="020B0503020204020204" pitchFamily="34" charset="-122"/>
            </a:endParaRPr>
          </a:p>
          <a:p>
            <a:r>
              <a:rPr kumimoji="1" lang="zh-CN" altLang="en-US" sz="2000" dirty="0">
                <a:latin typeface="Microsoft YaHei" panose="020B0503020204020204" pitchFamily="34" charset="-122"/>
                <a:ea typeface="Microsoft YaHei" panose="020B0503020204020204" pitchFamily="34" charset="-122"/>
              </a:rPr>
              <a:t>如何设计奖赏函数？</a:t>
            </a:r>
          </a:p>
        </p:txBody>
      </p:sp>
      <p:sp>
        <p:nvSpPr>
          <p:cNvPr id="6" name="文本框 5">
            <a:extLst>
              <a:ext uri="{FF2B5EF4-FFF2-40B4-BE49-F238E27FC236}">
                <a16:creationId xmlns:a16="http://schemas.microsoft.com/office/drawing/2014/main" id="{9AB3BCB2-9F38-83AE-8B19-C6BA16A0F6EB}"/>
              </a:ext>
            </a:extLst>
          </p:cNvPr>
          <p:cNvSpPr txBox="1"/>
          <p:nvPr/>
        </p:nvSpPr>
        <p:spPr>
          <a:xfrm>
            <a:off x="6891138" y="3960002"/>
            <a:ext cx="1569660" cy="369332"/>
          </a:xfrm>
          <a:prstGeom prst="rect">
            <a:avLst/>
          </a:prstGeom>
          <a:noFill/>
        </p:spPr>
        <p:txBody>
          <a:bodyPr wrap="none" rtlCol="0">
            <a:spAutoFit/>
          </a:bodyPr>
          <a:lstStyle/>
          <a:p>
            <a:r>
              <a:rPr kumimoji="1" lang="zh-CN" altLang="en-US" dirty="0">
                <a:latin typeface="Microsoft YaHei" panose="020B0503020204020204" pitchFamily="34" charset="-122"/>
                <a:ea typeface="Microsoft YaHei" panose="020B0503020204020204" pitchFamily="34" charset="-122"/>
              </a:rPr>
              <a:t>确定转移函数</a:t>
            </a:r>
          </a:p>
        </p:txBody>
      </p:sp>
    </p:spTree>
    <p:extLst>
      <p:ext uri="{BB962C8B-B14F-4D97-AF65-F5344CB8AC3E}">
        <p14:creationId xmlns:p14="http://schemas.microsoft.com/office/powerpoint/2010/main" val="638967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8A46021-EE44-6DD7-9029-2C642F6E2CD8}"/>
              </a:ext>
            </a:extLst>
          </p:cNvPr>
          <p:cNvSpPr>
            <a:spLocks noGrp="1"/>
          </p:cNvSpPr>
          <p:nvPr>
            <p:ph type="title"/>
          </p:nvPr>
        </p:nvSpPr>
        <p:spPr/>
        <p:txBody>
          <a:bodyPr/>
          <a:lstStyle/>
          <a:p>
            <a:r>
              <a:rPr kumimoji="1" lang="en-US" altLang="zh-CN" dirty="0"/>
              <a:t>Grid</a:t>
            </a:r>
            <a:r>
              <a:rPr kumimoji="1" lang="zh-CN" altLang="en-US" dirty="0"/>
              <a:t> </a:t>
            </a:r>
            <a:r>
              <a:rPr kumimoji="1" lang="en-US" altLang="zh-CN" dirty="0"/>
              <a:t>World</a:t>
            </a:r>
            <a:endParaRPr kumimoji="1" lang="zh-CN" altLang="en-US" dirty="0"/>
          </a:p>
        </p:txBody>
      </p:sp>
      <p:pic>
        <p:nvPicPr>
          <p:cNvPr id="4" name="内容占位符 3">
            <a:extLst>
              <a:ext uri="{FF2B5EF4-FFF2-40B4-BE49-F238E27FC236}">
                <a16:creationId xmlns:a16="http://schemas.microsoft.com/office/drawing/2014/main" id="{7D8F38FD-801A-1A61-3FDD-EC4FCEEB4852}"/>
              </a:ext>
            </a:extLst>
          </p:cNvPr>
          <p:cNvPicPr>
            <a:picLocks noGrp="1" noChangeAspect="1"/>
          </p:cNvPicPr>
          <p:nvPr>
            <p:ph idx="1"/>
          </p:nvPr>
        </p:nvPicPr>
        <p:blipFill>
          <a:blip r:embed="rId2"/>
          <a:stretch>
            <a:fillRect/>
          </a:stretch>
        </p:blipFill>
        <p:spPr>
          <a:xfrm>
            <a:off x="298009" y="1611811"/>
            <a:ext cx="8216900" cy="2504078"/>
          </a:xfrm>
          <a:prstGeom prst="rect">
            <a:avLst/>
          </a:prstGeom>
        </p:spPr>
      </p:pic>
      <p:sp>
        <p:nvSpPr>
          <p:cNvPr id="5" name="文本框 4">
            <a:extLst>
              <a:ext uri="{FF2B5EF4-FFF2-40B4-BE49-F238E27FC236}">
                <a16:creationId xmlns:a16="http://schemas.microsoft.com/office/drawing/2014/main" id="{712D78EF-20D7-FABB-FCD8-D73C80312447}"/>
              </a:ext>
            </a:extLst>
          </p:cNvPr>
          <p:cNvSpPr txBox="1"/>
          <p:nvPr/>
        </p:nvSpPr>
        <p:spPr>
          <a:xfrm>
            <a:off x="1117600" y="4394200"/>
            <a:ext cx="1107996" cy="369332"/>
          </a:xfrm>
          <a:prstGeom prst="rect">
            <a:avLst/>
          </a:prstGeom>
          <a:noFill/>
        </p:spPr>
        <p:txBody>
          <a:bodyPr wrap="none" rtlCol="0">
            <a:spAutoFit/>
          </a:bodyPr>
          <a:lstStyle/>
          <a:p>
            <a:r>
              <a:rPr kumimoji="1" lang="zh-CN" altLang="en-US" dirty="0">
                <a:latin typeface="Microsoft YaHei" panose="020B0503020204020204" pitchFamily="34" charset="-122"/>
                <a:ea typeface="Microsoft YaHei" panose="020B0503020204020204" pitchFamily="34" charset="-122"/>
              </a:rPr>
              <a:t>随机策略</a:t>
            </a:r>
          </a:p>
        </p:txBody>
      </p:sp>
      <p:sp>
        <p:nvSpPr>
          <p:cNvPr id="6" name="文本框 5">
            <a:extLst>
              <a:ext uri="{FF2B5EF4-FFF2-40B4-BE49-F238E27FC236}">
                <a16:creationId xmlns:a16="http://schemas.microsoft.com/office/drawing/2014/main" id="{F9971050-480C-E8E5-FB60-02D7E159A77A}"/>
              </a:ext>
            </a:extLst>
          </p:cNvPr>
          <p:cNvSpPr txBox="1"/>
          <p:nvPr/>
        </p:nvSpPr>
        <p:spPr>
          <a:xfrm>
            <a:off x="6565900" y="4394200"/>
            <a:ext cx="1107996" cy="369332"/>
          </a:xfrm>
          <a:prstGeom prst="rect">
            <a:avLst/>
          </a:prstGeom>
          <a:noFill/>
        </p:spPr>
        <p:txBody>
          <a:bodyPr wrap="none" rtlCol="0">
            <a:spAutoFit/>
          </a:bodyPr>
          <a:lstStyle/>
          <a:p>
            <a:r>
              <a:rPr kumimoji="1" lang="zh-CN" altLang="en-US" dirty="0">
                <a:latin typeface="Microsoft YaHei" panose="020B0503020204020204" pitchFamily="34" charset="-122"/>
                <a:ea typeface="Microsoft YaHei" panose="020B0503020204020204" pitchFamily="34" charset="-122"/>
              </a:rPr>
              <a:t>最优策略</a:t>
            </a:r>
          </a:p>
        </p:txBody>
      </p:sp>
    </p:spTree>
    <p:extLst>
      <p:ext uri="{BB962C8B-B14F-4D97-AF65-F5344CB8AC3E}">
        <p14:creationId xmlns:p14="http://schemas.microsoft.com/office/powerpoint/2010/main" val="24650620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788E2E-BE5F-F95E-FB59-8B705318F0C4}"/>
              </a:ext>
            </a:extLst>
          </p:cNvPr>
          <p:cNvSpPr>
            <a:spLocks noGrp="1"/>
          </p:cNvSpPr>
          <p:nvPr>
            <p:ph type="title"/>
          </p:nvPr>
        </p:nvSpPr>
        <p:spPr/>
        <p:txBody>
          <a:bodyPr/>
          <a:lstStyle/>
          <a:p>
            <a:r>
              <a:rPr kumimoji="1" lang="zh-CN" altLang="en-US" dirty="0"/>
              <a:t>估值函数与</a:t>
            </a:r>
            <a:r>
              <a:rPr kumimoji="1" lang="en-US" altLang="zh-CN" dirty="0"/>
              <a:t>Q-</a:t>
            </a:r>
            <a:r>
              <a:rPr kumimoji="1" lang="zh-CN" altLang="en-US" dirty="0"/>
              <a:t>函数</a:t>
            </a:r>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53BE6EA8-5E7E-A1FC-AA48-CE0F61D39AE1}"/>
                  </a:ext>
                </a:extLst>
              </p:cNvPr>
              <p:cNvSpPr>
                <a:spLocks noGrp="1"/>
              </p:cNvSpPr>
              <p:nvPr>
                <p:ph idx="1"/>
              </p:nvPr>
            </p:nvSpPr>
            <p:spPr/>
            <p:txBody>
              <a:bodyPr/>
              <a:lstStyle/>
              <a:p>
                <a:r>
                  <a:rPr kumimoji="1" lang="zh-CN" altLang="en-US" dirty="0"/>
                  <a:t>遵循策略会产生样本轨迹（或路径）</a:t>
                </a:r>
                <a14:m>
                  <m:oMath xmlns:m="http://schemas.openxmlformats.org/officeDocument/2006/math">
                    <m:sSub>
                      <m:sSubPr>
                        <m:ctrlPr>
                          <a:rPr kumimoji="1" lang="en-US" altLang="zh-CN" b="0" i="1" dirty="0" smtClean="0">
                            <a:latin typeface="Cambria Math" panose="02040503050406030204" pitchFamily="18" charset="0"/>
                          </a:rPr>
                        </m:ctrlPr>
                      </m:sSubPr>
                      <m:e>
                        <m:r>
                          <a:rPr kumimoji="1" lang="en" altLang="zh-CN" i="1" dirty="0" smtClean="0">
                            <a:latin typeface="Cambria Math" panose="02040503050406030204" pitchFamily="18" charset="0"/>
                          </a:rPr>
                          <m:t>𝑠</m:t>
                        </m:r>
                      </m:e>
                      <m:sub>
                        <m:r>
                          <a:rPr kumimoji="1" lang="en" altLang="zh-CN" i="1" dirty="0" smtClean="0">
                            <a:latin typeface="Cambria Math" panose="02040503050406030204" pitchFamily="18" charset="0"/>
                          </a:rPr>
                          <m:t>0</m:t>
                        </m:r>
                      </m:sub>
                    </m:sSub>
                    <m:r>
                      <a:rPr kumimoji="1" lang="zh-CN" altLang="en-US" b="0" i="1" dirty="0" smtClean="0">
                        <a:latin typeface="Cambria Math" panose="02040503050406030204" pitchFamily="18" charset="0"/>
                      </a:rPr>
                      <m:t>、</m:t>
                    </m:r>
                    <m:sSub>
                      <m:sSubPr>
                        <m:ctrlPr>
                          <a:rPr kumimoji="1" lang="en-US" altLang="zh-CN" b="0" i="1" dirty="0" smtClean="0">
                            <a:latin typeface="Cambria Math" panose="02040503050406030204" pitchFamily="18" charset="0"/>
                          </a:rPr>
                        </m:ctrlPr>
                      </m:sSubPr>
                      <m:e>
                        <m:r>
                          <a:rPr kumimoji="1" lang="en" altLang="zh-CN" i="1" dirty="0" smtClean="0">
                            <a:latin typeface="Cambria Math" panose="02040503050406030204" pitchFamily="18" charset="0"/>
                          </a:rPr>
                          <m:t>𝑎</m:t>
                        </m:r>
                      </m:e>
                      <m:sub>
                        <m:r>
                          <a:rPr kumimoji="1" lang="en" altLang="zh-CN" i="1" dirty="0" smtClean="0">
                            <a:latin typeface="Cambria Math" panose="02040503050406030204" pitchFamily="18" charset="0"/>
                          </a:rPr>
                          <m:t>0</m:t>
                        </m:r>
                      </m:sub>
                    </m:sSub>
                    <m:r>
                      <a:rPr kumimoji="1" lang="zh-CN" altLang="en" i="1" dirty="0" smtClean="0">
                        <a:latin typeface="Cambria Math" panose="02040503050406030204" pitchFamily="18" charset="0"/>
                      </a:rPr>
                      <m:t>、</m:t>
                    </m:r>
                    <m:sSub>
                      <m:sSubPr>
                        <m:ctrlPr>
                          <a:rPr kumimoji="1" lang="en-US" altLang="zh-CN" b="0" i="1" dirty="0" smtClean="0">
                            <a:latin typeface="Cambria Math" panose="02040503050406030204" pitchFamily="18" charset="0"/>
                          </a:rPr>
                        </m:ctrlPr>
                      </m:sSubPr>
                      <m:e>
                        <m:r>
                          <a:rPr kumimoji="1" lang="en" altLang="zh-CN" i="1" dirty="0" smtClean="0">
                            <a:latin typeface="Cambria Math" panose="02040503050406030204" pitchFamily="18" charset="0"/>
                          </a:rPr>
                          <m:t>𝑟</m:t>
                        </m:r>
                      </m:e>
                      <m:sub>
                        <m:r>
                          <a:rPr kumimoji="1" lang="en" altLang="zh-CN" i="1" dirty="0" smtClean="0">
                            <a:latin typeface="Cambria Math" panose="02040503050406030204" pitchFamily="18" charset="0"/>
                          </a:rPr>
                          <m:t>0</m:t>
                        </m:r>
                      </m:sub>
                    </m:sSub>
                    <m:r>
                      <a:rPr kumimoji="1" lang="zh-CN" altLang="en" i="1" dirty="0" smtClean="0">
                        <a:latin typeface="Cambria Math" panose="02040503050406030204" pitchFamily="18" charset="0"/>
                      </a:rPr>
                      <m:t>、</m:t>
                    </m:r>
                    <m:sSub>
                      <m:sSubPr>
                        <m:ctrlPr>
                          <a:rPr kumimoji="1" lang="en-US" altLang="zh-CN" b="0" i="1" dirty="0" smtClean="0">
                            <a:latin typeface="Cambria Math" panose="02040503050406030204" pitchFamily="18" charset="0"/>
                          </a:rPr>
                        </m:ctrlPr>
                      </m:sSubPr>
                      <m:e>
                        <m:r>
                          <a:rPr kumimoji="1" lang="en" altLang="zh-CN" i="1" dirty="0" smtClean="0">
                            <a:latin typeface="Cambria Math" panose="02040503050406030204" pitchFamily="18" charset="0"/>
                          </a:rPr>
                          <m:t>𝑠</m:t>
                        </m:r>
                      </m:e>
                      <m:sub>
                        <m:r>
                          <a:rPr kumimoji="1" lang="en" altLang="zh-CN" i="1" dirty="0" smtClean="0">
                            <a:latin typeface="Cambria Math" panose="02040503050406030204" pitchFamily="18" charset="0"/>
                          </a:rPr>
                          <m:t>1</m:t>
                        </m:r>
                      </m:sub>
                    </m:sSub>
                    <m:r>
                      <a:rPr kumimoji="1" lang="zh-CN" altLang="en" i="1" dirty="0" smtClean="0">
                        <a:latin typeface="Cambria Math" panose="02040503050406030204" pitchFamily="18" charset="0"/>
                      </a:rPr>
                      <m:t>、</m:t>
                    </m:r>
                    <m:sSub>
                      <m:sSubPr>
                        <m:ctrlPr>
                          <a:rPr kumimoji="1" lang="en-US" altLang="zh-CN" b="0" i="1" dirty="0" smtClean="0">
                            <a:latin typeface="Cambria Math" panose="02040503050406030204" pitchFamily="18" charset="0"/>
                          </a:rPr>
                        </m:ctrlPr>
                      </m:sSubPr>
                      <m:e>
                        <m:r>
                          <a:rPr kumimoji="1" lang="en" altLang="zh-CN" i="1" dirty="0" smtClean="0">
                            <a:latin typeface="Cambria Math" panose="02040503050406030204" pitchFamily="18" charset="0"/>
                          </a:rPr>
                          <m:t>𝑎</m:t>
                        </m:r>
                      </m:e>
                      <m:sub>
                        <m:r>
                          <a:rPr kumimoji="1" lang="en" altLang="zh-CN" i="1" dirty="0" smtClean="0">
                            <a:latin typeface="Cambria Math" panose="02040503050406030204" pitchFamily="18" charset="0"/>
                          </a:rPr>
                          <m:t>1</m:t>
                        </m:r>
                      </m:sub>
                    </m:sSub>
                    <m:r>
                      <a:rPr kumimoji="1" lang="zh-CN" altLang="en" i="1" dirty="0" smtClean="0">
                        <a:latin typeface="Cambria Math" panose="02040503050406030204" pitchFamily="18" charset="0"/>
                      </a:rPr>
                      <m:t>、</m:t>
                    </m:r>
                    <m:sSub>
                      <m:sSubPr>
                        <m:ctrlPr>
                          <a:rPr kumimoji="1" lang="en-US" altLang="zh-CN" b="0" i="1" dirty="0" smtClean="0">
                            <a:latin typeface="Cambria Math" panose="02040503050406030204" pitchFamily="18" charset="0"/>
                          </a:rPr>
                        </m:ctrlPr>
                      </m:sSubPr>
                      <m:e>
                        <m:r>
                          <a:rPr kumimoji="1" lang="en" altLang="zh-CN" i="1" dirty="0" smtClean="0">
                            <a:latin typeface="Cambria Math" panose="02040503050406030204" pitchFamily="18" charset="0"/>
                          </a:rPr>
                          <m:t>𝑟</m:t>
                        </m:r>
                      </m:e>
                      <m:sub>
                        <m:r>
                          <a:rPr kumimoji="1" lang="en" altLang="zh-CN" i="1" dirty="0" smtClean="0">
                            <a:latin typeface="Cambria Math" panose="02040503050406030204" pitchFamily="18" charset="0"/>
                          </a:rPr>
                          <m:t>1</m:t>
                        </m:r>
                      </m:sub>
                    </m:sSub>
                    <m:r>
                      <a:rPr kumimoji="1" lang="zh-CN" altLang="en" i="1" dirty="0" smtClean="0">
                        <a:latin typeface="Cambria Math" panose="02040503050406030204" pitchFamily="18" charset="0"/>
                      </a:rPr>
                      <m:t>，</m:t>
                    </m:r>
                    <m:r>
                      <a:rPr kumimoji="1" lang="en" altLang="zh-CN" i="1" dirty="0" smtClean="0">
                        <a:latin typeface="Cambria Math" panose="02040503050406030204" pitchFamily="18" charset="0"/>
                      </a:rPr>
                      <m:t>…</m:t>
                    </m:r>
                  </m:oMath>
                </a14:m>
                <a:endParaRPr kumimoji="1" lang="en" altLang="zh-CN" dirty="0"/>
              </a:p>
              <a:p>
                <a:r>
                  <a:rPr kumimoji="1" lang="zh-CN" altLang="en-US" dirty="0">
                    <a:solidFill>
                      <a:schemeClr val="accent1"/>
                    </a:solidFill>
                  </a:rPr>
                  <a:t>一个状态有多好？</a:t>
                </a:r>
              </a:p>
              <a:p>
                <a:r>
                  <a:rPr kumimoji="1" lang="zh-CN" altLang="en-US" dirty="0"/>
                  <a:t>状态</a:t>
                </a:r>
                <a14:m>
                  <m:oMath xmlns:m="http://schemas.openxmlformats.org/officeDocument/2006/math">
                    <m:r>
                      <a:rPr kumimoji="1" lang="zh-CN" altLang="en-US" i="1" dirty="0" smtClean="0">
                        <a:latin typeface="Cambria Math" panose="02040503050406030204" pitchFamily="18" charset="0"/>
                      </a:rPr>
                      <m:t> </m:t>
                    </m:r>
                    <m:r>
                      <a:rPr kumimoji="1" lang="en" altLang="zh-CN" i="1" dirty="0" smtClean="0">
                        <a:latin typeface="Cambria Math" panose="02040503050406030204" pitchFamily="18" charset="0"/>
                      </a:rPr>
                      <m:t>𝑠</m:t>
                    </m:r>
                    <m:r>
                      <a:rPr kumimoji="1" lang="en" altLang="zh-CN" i="1" dirty="0" smtClean="0">
                        <a:latin typeface="Cambria Math" panose="02040503050406030204" pitchFamily="18" charset="0"/>
                      </a:rPr>
                      <m:t> </m:t>
                    </m:r>
                  </m:oMath>
                </a14:m>
                <a:r>
                  <a:rPr kumimoji="1" lang="zh-CN" altLang="en-US" dirty="0"/>
                  <a:t>的价值函数是遵循状态</a:t>
                </a:r>
                <a14:m>
                  <m:oMath xmlns:m="http://schemas.openxmlformats.org/officeDocument/2006/math">
                    <m:r>
                      <a:rPr kumimoji="1" lang="zh-CN" altLang="en-US" i="1" dirty="0" smtClean="0">
                        <a:latin typeface="Cambria Math" panose="02040503050406030204" pitchFamily="18" charset="0"/>
                      </a:rPr>
                      <m:t> </m:t>
                    </m:r>
                    <m:r>
                      <a:rPr kumimoji="1" lang="en" altLang="zh-CN" i="1" dirty="0" smtClean="0">
                        <a:latin typeface="Cambria Math" panose="02040503050406030204" pitchFamily="18" charset="0"/>
                      </a:rPr>
                      <m:t>𝑠</m:t>
                    </m:r>
                    <m:r>
                      <a:rPr kumimoji="1" lang="en" altLang="zh-CN" i="1" dirty="0" smtClean="0">
                        <a:latin typeface="Cambria Math" panose="02040503050406030204" pitchFamily="18" charset="0"/>
                      </a:rPr>
                      <m:t> </m:t>
                    </m:r>
                  </m:oMath>
                </a14:m>
                <a:r>
                  <a:rPr kumimoji="1" lang="zh-CN" altLang="en-US" dirty="0"/>
                  <a:t>的策略的预期累积奖励：</a:t>
                </a:r>
              </a:p>
              <a:p>
                <a:endParaRPr kumimoji="1" lang="en-US" altLang="zh-CN" dirty="0"/>
              </a:p>
              <a:p>
                <a:endParaRPr kumimoji="1" lang="en-US" altLang="zh-CN" dirty="0"/>
              </a:p>
              <a:p>
                <a:r>
                  <a:rPr kumimoji="1" lang="zh-CN" altLang="en-US" dirty="0">
                    <a:solidFill>
                      <a:schemeClr val="accent1"/>
                    </a:solidFill>
                  </a:rPr>
                  <a:t>状态</a:t>
                </a:r>
                <a:r>
                  <a:rPr kumimoji="1" lang="en-US" altLang="zh-CN" dirty="0">
                    <a:solidFill>
                      <a:schemeClr val="accent1"/>
                    </a:solidFill>
                  </a:rPr>
                  <a:t>-</a:t>
                </a:r>
                <a:r>
                  <a:rPr kumimoji="1" lang="zh-CN" altLang="en-US" dirty="0">
                    <a:solidFill>
                      <a:schemeClr val="accent1"/>
                    </a:solidFill>
                  </a:rPr>
                  <a:t>行动对有多好？</a:t>
                </a:r>
              </a:p>
              <a:p>
                <a:r>
                  <a:rPr kumimoji="1" lang="zh-CN" altLang="en-US" dirty="0"/>
                  <a:t>状态</a:t>
                </a:r>
                <a14:m>
                  <m:oMath xmlns:m="http://schemas.openxmlformats.org/officeDocument/2006/math">
                    <m:r>
                      <a:rPr kumimoji="1" lang="zh-CN" altLang="en-US" i="1" dirty="0" smtClean="0">
                        <a:latin typeface="Cambria Math" panose="02040503050406030204" pitchFamily="18" charset="0"/>
                      </a:rPr>
                      <m:t> </m:t>
                    </m:r>
                    <m:r>
                      <a:rPr kumimoji="1" lang="en" altLang="zh-CN" i="1" dirty="0" smtClean="0">
                        <a:latin typeface="Cambria Math" panose="02040503050406030204" pitchFamily="18" charset="0"/>
                      </a:rPr>
                      <m:t>𝑠</m:t>
                    </m:r>
                    <m:r>
                      <a:rPr kumimoji="1" lang="en" altLang="zh-CN" i="1" dirty="0" smtClean="0">
                        <a:latin typeface="Cambria Math" panose="02040503050406030204" pitchFamily="18" charset="0"/>
                      </a:rPr>
                      <m:t> </m:t>
                    </m:r>
                  </m:oMath>
                </a14:m>
                <a:r>
                  <a:rPr kumimoji="1" lang="zh-CN" altLang="en-US" dirty="0"/>
                  <a:t>和动作</a:t>
                </a:r>
                <a14:m>
                  <m:oMath xmlns:m="http://schemas.openxmlformats.org/officeDocument/2006/math">
                    <m:r>
                      <a:rPr kumimoji="1" lang="zh-CN" altLang="en-US" i="1" dirty="0" smtClean="0">
                        <a:latin typeface="Cambria Math" panose="02040503050406030204" pitchFamily="18" charset="0"/>
                      </a:rPr>
                      <m:t> </m:t>
                    </m:r>
                    <m:r>
                      <a:rPr kumimoji="1" lang="en" altLang="zh-CN" i="1" dirty="0" smtClean="0">
                        <a:latin typeface="Cambria Math" panose="02040503050406030204" pitchFamily="18" charset="0"/>
                      </a:rPr>
                      <m:t>𝑎</m:t>
                    </m:r>
                    <m:r>
                      <a:rPr kumimoji="1" lang="en" altLang="zh-CN" i="1" dirty="0" smtClean="0">
                        <a:latin typeface="Cambria Math" panose="02040503050406030204" pitchFamily="18" charset="0"/>
                      </a:rPr>
                      <m:t> </m:t>
                    </m:r>
                  </m:oMath>
                </a14:m>
                <a:r>
                  <a:rPr kumimoji="1" lang="zh-CN" altLang="en-US" dirty="0"/>
                  <a:t>的</a:t>
                </a:r>
                <a14:m>
                  <m:oMath xmlns:m="http://schemas.openxmlformats.org/officeDocument/2006/math">
                    <m:r>
                      <a:rPr kumimoji="1" lang="zh-CN" altLang="en-US" i="1" dirty="0" smtClean="0">
                        <a:latin typeface="Cambria Math" panose="02040503050406030204" pitchFamily="18" charset="0"/>
                      </a:rPr>
                      <m:t> </m:t>
                    </m:r>
                    <m:r>
                      <a:rPr kumimoji="1" lang="en" altLang="zh-CN" i="1" dirty="0" smtClean="0">
                        <a:latin typeface="Cambria Math" panose="02040503050406030204" pitchFamily="18" charset="0"/>
                      </a:rPr>
                      <m:t>𝑄</m:t>
                    </m:r>
                    <m:r>
                      <a:rPr kumimoji="1" lang="en" altLang="zh-CN" i="1" dirty="0" smtClean="0">
                        <a:latin typeface="Cambria Math" panose="02040503050406030204" pitchFamily="18" charset="0"/>
                      </a:rPr>
                      <m:t> </m:t>
                    </m:r>
                  </m:oMath>
                </a14:m>
                <a:r>
                  <a:rPr kumimoji="1" lang="zh-CN" altLang="en-US" dirty="0"/>
                  <a:t>值函数是在状态</a:t>
                </a:r>
                <a14:m>
                  <m:oMath xmlns:m="http://schemas.openxmlformats.org/officeDocument/2006/math">
                    <m:r>
                      <a:rPr kumimoji="1" lang="zh-CN" altLang="en-US" i="1" dirty="0" smtClean="0">
                        <a:latin typeface="Cambria Math" panose="02040503050406030204" pitchFamily="18" charset="0"/>
                      </a:rPr>
                      <m:t> </m:t>
                    </m:r>
                    <m:r>
                      <a:rPr kumimoji="1" lang="en" altLang="zh-CN" i="1" dirty="0" smtClean="0">
                        <a:latin typeface="Cambria Math" panose="02040503050406030204" pitchFamily="18" charset="0"/>
                      </a:rPr>
                      <m:t>𝑠</m:t>
                    </m:r>
                    <m:r>
                      <a:rPr kumimoji="1" lang="en" altLang="zh-CN" i="1" dirty="0" smtClean="0">
                        <a:latin typeface="Cambria Math" panose="02040503050406030204" pitchFamily="18" charset="0"/>
                      </a:rPr>
                      <m:t> </m:t>
                    </m:r>
                  </m:oMath>
                </a14:m>
                <a:r>
                  <a:rPr kumimoji="1" lang="zh-CN" altLang="en-US" dirty="0"/>
                  <a:t>中采取动作 </a:t>
                </a:r>
                <a14:m>
                  <m:oMath xmlns:m="http://schemas.openxmlformats.org/officeDocument/2006/math">
                    <m:r>
                      <a:rPr kumimoji="1" lang="en" altLang="zh-CN" i="1" dirty="0" smtClean="0">
                        <a:latin typeface="Cambria Math" panose="02040503050406030204" pitchFamily="18" charset="0"/>
                      </a:rPr>
                      <m:t>𝑎</m:t>
                    </m:r>
                    <m:r>
                      <a:rPr kumimoji="1" lang="en" altLang="zh-CN" i="1" dirty="0" smtClean="0">
                        <a:latin typeface="Cambria Math" panose="02040503050406030204" pitchFamily="18" charset="0"/>
                      </a:rPr>
                      <m:t> </m:t>
                    </m:r>
                  </m:oMath>
                </a14:m>
                <a:r>
                  <a:rPr kumimoji="1" lang="zh-CN" altLang="en-US" dirty="0"/>
                  <a:t>然后遵循策略的预期累积奖励：</a:t>
                </a:r>
              </a:p>
            </p:txBody>
          </p:sp>
        </mc:Choice>
        <mc:Fallback>
          <p:sp>
            <p:nvSpPr>
              <p:cNvPr id="3" name="内容占位符 2">
                <a:extLst>
                  <a:ext uri="{FF2B5EF4-FFF2-40B4-BE49-F238E27FC236}">
                    <a16:creationId xmlns:a16="http://schemas.microsoft.com/office/drawing/2014/main" id="{53BE6EA8-5E7E-A1FC-AA48-CE0F61D39AE1}"/>
                  </a:ext>
                </a:extLst>
              </p:cNvPr>
              <p:cNvSpPr>
                <a:spLocks noGrp="1" noRot="1" noChangeAspect="1" noMove="1" noResize="1" noEditPoints="1" noAdjustHandles="1" noChangeArrowheads="1" noChangeShapeType="1" noTextEdit="1"/>
              </p:cNvSpPr>
              <p:nvPr>
                <p:ph idx="1"/>
              </p:nvPr>
            </p:nvSpPr>
            <p:spPr>
              <a:blipFill>
                <a:blip r:embed="rId2"/>
                <a:stretch>
                  <a:fillRect l="-772"/>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72A4FBB3-B9CB-0C16-21F6-C37B6919C92F}"/>
              </a:ext>
            </a:extLst>
          </p:cNvPr>
          <p:cNvPicPr>
            <a:picLocks noChangeAspect="1"/>
          </p:cNvPicPr>
          <p:nvPr/>
        </p:nvPicPr>
        <p:blipFill>
          <a:blip r:embed="rId3"/>
          <a:stretch>
            <a:fillRect/>
          </a:stretch>
        </p:blipFill>
        <p:spPr>
          <a:xfrm>
            <a:off x="2841536" y="2647867"/>
            <a:ext cx="3460928" cy="965199"/>
          </a:xfrm>
          <a:prstGeom prst="rect">
            <a:avLst/>
          </a:prstGeom>
        </p:spPr>
      </p:pic>
      <p:pic>
        <p:nvPicPr>
          <p:cNvPr id="5" name="图片 4">
            <a:extLst>
              <a:ext uri="{FF2B5EF4-FFF2-40B4-BE49-F238E27FC236}">
                <a16:creationId xmlns:a16="http://schemas.microsoft.com/office/drawing/2014/main" id="{5C74D799-E18D-FE98-0E91-51E5972CECC1}"/>
              </a:ext>
            </a:extLst>
          </p:cNvPr>
          <p:cNvPicPr>
            <a:picLocks noChangeAspect="1"/>
          </p:cNvPicPr>
          <p:nvPr/>
        </p:nvPicPr>
        <p:blipFill>
          <a:blip r:embed="rId4"/>
          <a:stretch>
            <a:fillRect/>
          </a:stretch>
        </p:blipFill>
        <p:spPr>
          <a:xfrm>
            <a:off x="2014831" y="5351463"/>
            <a:ext cx="5114337" cy="1167236"/>
          </a:xfrm>
          <a:prstGeom prst="rect">
            <a:avLst/>
          </a:prstGeom>
        </p:spPr>
      </p:pic>
    </p:spTree>
    <p:extLst>
      <p:ext uri="{BB962C8B-B14F-4D97-AF65-F5344CB8AC3E}">
        <p14:creationId xmlns:p14="http://schemas.microsoft.com/office/powerpoint/2010/main" val="1536673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A67523-73CE-432F-8A32-452F015BA2F3}"/>
              </a:ext>
            </a:extLst>
          </p:cNvPr>
          <p:cNvSpPr>
            <a:spLocks noGrp="1"/>
          </p:cNvSpPr>
          <p:nvPr>
            <p:ph type="title"/>
          </p:nvPr>
        </p:nvSpPr>
        <p:spPr/>
        <p:txBody>
          <a:bodyPr/>
          <a:lstStyle/>
          <a:p>
            <a:r>
              <a:rPr kumimoji="1" lang="zh-CN" altLang="en-US" dirty="0"/>
              <a:t>贝尔曼方程</a:t>
            </a:r>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308CEF52-A0B3-081F-B3F1-ACC7AA89A6C7}"/>
                  </a:ext>
                </a:extLst>
              </p:cNvPr>
              <p:cNvSpPr>
                <a:spLocks noGrp="1"/>
              </p:cNvSpPr>
              <p:nvPr>
                <p:ph idx="1"/>
              </p:nvPr>
            </p:nvSpPr>
            <p:spPr/>
            <p:txBody>
              <a:bodyPr/>
              <a:lstStyle/>
              <a:p>
                <a:r>
                  <a:rPr kumimoji="1" lang="zh-CN" altLang="en-US" dirty="0"/>
                  <a:t>最优</a:t>
                </a:r>
                <a14:m>
                  <m:oMath xmlns:m="http://schemas.openxmlformats.org/officeDocument/2006/math">
                    <m:r>
                      <a:rPr kumimoji="1" lang="zh-CN" altLang="en-US" i="1" dirty="0" smtClean="0">
                        <a:latin typeface="Cambria Math" panose="02040503050406030204" pitchFamily="18" charset="0"/>
                      </a:rPr>
                      <m:t> </m:t>
                    </m:r>
                    <m:r>
                      <a:rPr kumimoji="1" lang="en" altLang="zh-CN" i="1" dirty="0" smtClean="0">
                        <a:latin typeface="Cambria Math" panose="02040503050406030204" pitchFamily="18" charset="0"/>
                      </a:rPr>
                      <m:t>𝑄</m:t>
                    </m:r>
                    <m:r>
                      <a:rPr kumimoji="1" lang="en" altLang="zh-CN" i="1" dirty="0" smtClean="0">
                        <a:latin typeface="Cambria Math" panose="02040503050406030204" pitchFamily="18" charset="0"/>
                      </a:rPr>
                      <m:t> </m:t>
                    </m:r>
                  </m:oMath>
                </a14:m>
                <a:r>
                  <a:rPr kumimoji="1" lang="zh-CN" altLang="en-US" dirty="0"/>
                  <a:t>值函数 </a:t>
                </a:r>
                <a14:m>
                  <m:oMath xmlns:m="http://schemas.openxmlformats.org/officeDocument/2006/math">
                    <m:sSup>
                      <m:sSupPr>
                        <m:ctrlPr>
                          <a:rPr kumimoji="1" lang="en-US" altLang="zh-CN" b="0" i="1" dirty="0" smtClean="0">
                            <a:latin typeface="Cambria Math" panose="02040503050406030204" pitchFamily="18" charset="0"/>
                          </a:rPr>
                        </m:ctrlPr>
                      </m:sSupPr>
                      <m:e>
                        <m:r>
                          <a:rPr kumimoji="1" lang="en" altLang="zh-CN" i="1" dirty="0" smtClean="0">
                            <a:latin typeface="Cambria Math" panose="02040503050406030204" pitchFamily="18" charset="0"/>
                          </a:rPr>
                          <m:t>𝑄</m:t>
                        </m:r>
                      </m:e>
                      <m:sup>
                        <m:r>
                          <a:rPr kumimoji="1" lang="en" altLang="zh-CN" i="1" dirty="0" smtClean="0">
                            <a:latin typeface="Cambria Math" panose="02040503050406030204" pitchFamily="18" charset="0"/>
                          </a:rPr>
                          <m:t>∗</m:t>
                        </m:r>
                      </m:sup>
                    </m:sSup>
                    <m:r>
                      <a:rPr kumimoji="1" lang="en" altLang="zh-CN" i="1" dirty="0" smtClean="0">
                        <a:latin typeface="Cambria Math" panose="02040503050406030204" pitchFamily="18" charset="0"/>
                      </a:rPr>
                      <m:t> </m:t>
                    </m:r>
                  </m:oMath>
                </a14:m>
                <a:r>
                  <a:rPr kumimoji="1" lang="zh-CN" altLang="en-US" dirty="0"/>
                  <a:t>是给定状态</a:t>
                </a:r>
                <a:r>
                  <a:rPr kumimoji="1" lang="en-US" altLang="zh-CN" dirty="0"/>
                  <a:t>-</a:t>
                </a:r>
                <a:r>
                  <a:rPr kumimoji="1" lang="zh-CN" altLang="en-US" dirty="0"/>
                  <a:t>动作下可实现的最大预期累积奖励：</a:t>
                </a:r>
                <a:endParaRPr kumimoji="1" lang="en-US" altLang="zh-CN" dirty="0"/>
              </a:p>
              <a:p>
                <a:endParaRPr kumimoji="1" lang="en-US" altLang="zh-CN" dirty="0"/>
              </a:p>
              <a:p>
                <a:endParaRPr kumimoji="1" lang="zh-CN" altLang="en-US" dirty="0"/>
              </a:p>
              <a:p>
                <a14:m>
                  <m:oMath xmlns:m="http://schemas.openxmlformats.org/officeDocument/2006/math">
                    <m:sSup>
                      <m:sSupPr>
                        <m:ctrlPr>
                          <a:rPr kumimoji="1" lang="en-US" altLang="zh-CN" b="0" i="1" dirty="0" smtClean="0">
                            <a:latin typeface="Cambria Math" panose="02040503050406030204" pitchFamily="18" charset="0"/>
                          </a:rPr>
                        </m:ctrlPr>
                      </m:sSupPr>
                      <m:e>
                        <m:r>
                          <a:rPr kumimoji="1" lang="en" altLang="zh-CN" i="1" dirty="0" smtClean="0">
                            <a:latin typeface="Cambria Math" panose="02040503050406030204" pitchFamily="18" charset="0"/>
                          </a:rPr>
                          <m:t>𝑄</m:t>
                        </m:r>
                      </m:e>
                      <m:sup>
                        <m:r>
                          <a:rPr kumimoji="1" lang="en" altLang="zh-CN" i="1" dirty="0" smtClean="0">
                            <a:latin typeface="Cambria Math" panose="02040503050406030204" pitchFamily="18" charset="0"/>
                          </a:rPr>
                          <m:t>∗</m:t>
                        </m:r>
                      </m:sup>
                    </m:sSup>
                    <m:r>
                      <a:rPr kumimoji="1" lang="en" altLang="zh-CN" i="1" dirty="0" smtClean="0">
                        <a:latin typeface="Cambria Math" panose="02040503050406030204" pitchFamily="18" charset="0"/>
                      </a:rPr>
                      <m:t> </m:t>
                    </m:r>
                  </m:oMath>
                </a14:m>
                <a:r>
                  <a:rPr kumimoji="1" lang="zh-CN" altLang="en-US" dirty="0"/>
                  <a:t>满足以下贝尔曼方程：</a:t>
                </a:r>
                <a:endParaRPr kumimoji="1" lang="en-US" altLang="zh-CN" dirty="0"/>
              </a:p>
              <a:p>
                <a:endParaRPr kumimoji="1" lang="en-US" altLang="zh-CN" dirty="0"/>
              </a:p>
              <a:p>
                <a:endParaRPr kumimoji="1" lang="zh-CN" altLang="en-US" dirty="0"/>
              </a:p>
              <a:p>
                <a:r>
                  <a:rPr kumimoji="1" lang="en-US" altLang="zh-CN" dirty="0"/>
                  <a:t>Intuition</a:t>
                </a:r>
                <a:r>
                  <a:rPr kumimoji="1" lang="zh-CN" altLang="en-US" dirty="0"/>
                  <a:t>：如果下一个时间步 </a:t>
                </a:r>
                <a14:m>
                  <m:oMath xmlns:m="http://schemas.openxmlformats.org/officeDocument/2006/math">
                    <m:sSup>
                      <m:sSupPr>
                        <m:ctrlPr>
                          <a:rPr kumimoji="1" lang="en-US" altLang="zh-CN" b="0" i="1" dirty="0" smtClean="0">
                            <a:latin typeface="Cambria Math" panose="02040503050406030204" pitchFamily="18" charset="0"/>
                          </a:rPr>
                        </m:ctrlPr>
                      </m:sSupPr>
                      <m:e>
                        <m:r>
                          <a:rPr kumimoji="1" lang="en" altLang="zh-CN" i="1" dirty="0" smtClean="0">
                            <a:latin typeface="Cambria Math" panose="02040503050406030204" pitchFamily="18" charset="0"/>
                          </a:rPr>
                          <m:t>𝑄</m:t>
                        </m:r>
                      </m:e>
                      <m:sup>
                        <m:r>
                          <a:rPr kumimoji="1" lang="en" altLang="zh-CN" i="1" dirty="0" smtClean="0">
                            <a:latin typeface="Cambria Math" panose="02040503050406030204" pitchFamily="18" charset="0"/>
                          </a:rPr>
                          <m:t>∗</m:t>
                        </m:r>
                      </m:sup>
                    </m:sSup>
                    <m:r>
                      <a:rPr kumimoji="1" lang="en" altLang="zh-CN" i="1" dirty="0" smtClean="0">
                        <a:latin typeface="Cambria Math" panose="02040503050406030204" pitchFamily="18" charset="0"/>
                      </a:rPr>
                      <m:t>(</m:t>
                    </m:r>
                    <m:r>
                      <a:rPr kumimoji="1" lang="en" altLang="zh-CN" i="1" dirty="0" err="1" smtClean="0">
                        <a:latin typeface="Cambria Math" panose="02040503050406030204" pitchFamily="18" charset="0"/>
                      </a:rPr>
                      <m:t>𝑠</m:t>
                    </m:r>
                    <m:r>
                      <a:rPr kumimoji="1" lang="en" altLang="zh-CN" i="1" dirty="0" err="1" smtClean="0">
                        <a:latin typeface="Cambria Math" panose="02040503050406030204" pitchFamily="18" charset="0"/>
                      </a:rPr>
                      <m:t>’,</m:t>
                    </m:r>
                    <m:r>
                      <a:rPr kumimoji="1" lang="en" altLang="zh-CN" i="1" dirty="0" err="1" smtClean="0">
                        <a:latin typeface="Cambria Math" panose="02040503050406030204" pitchFamily="18" charset="0"/>
                      </a:rPr>
                      <m:t>𝑎</m:t>
                    </m:r>
                    <m:r>
                      <a:rPr kumimoji="1" lang="en" altLang="zh-CN" i="1" dirty="0" smtClean="0">
                        <a:latin typeface="Cambria Math" panose="02040503050406030204" pitchFamily="18" charset="0"/>
                      </a:rPr>
                      <m:t>’) </m:t>
                    </m:r>
                  </m:oMath>
                </a14:m>
                <a:r>
                  <a:rPr kumimoji="1" lang="zh-CN" altLang="en-US" dirty="0"/>
                  <a:t>的最优状态动作值已知，那么最优策略就是采取使期望值最大化的动作</a:t>
                </a:r>
              </a:p>
            </p:txBody>
          </p:sp>
        </mc:Choice>
        <mc:Fallback>
          <p:sp>
            <p:nvSpPr>
              <p:cNvPr id="3" name="内容占位符 2">
                <a:extLst>
                  <a:ext uri="{FF2B5EF4-FFF2-40B4-BE49-F238E27FC236}">
                    <a16:creationId xmlns:a16="http://schemas.microsoft.com/office/drawing/2014/main" id="{308CEF52-A0B3-081F-B3F1-ACC7AA89A6C7}"/>
                  </a:ext>
                </a:extLst>
              </p:cNvPr>
              <p:cNvSpPr>
                <a:spLocks noGrp="1" noRot="1" noChangeAspect="1" noMove="1" noResize="1" noEditPoints="1" noAdjustHandles="1" noChangeArrowheads="1" noChangeShapeType="1" noTextEdit="1"/>
              </p:cNvSpPr>
              <p:nvPr>
                <p:ph idx="1"/>
              </p:nvPr>
            </p:nvSpPr>
            <p:spPr>
              <a:blipFill>
                <a:blip r:embed="rId2"/>
                <a:stretch>
                  <a:fillRect l="-772" r="-463"/>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ED8147CD-6AD6-D84D-1C9C-8C32FFD64572}"/>
              </a:ext>
            </a:extLst>
          </p:cNvPr>
          <p:cNvPicPr>
            <a:picLocks noChangeAspect="1"/>
          </p:cNvPicPr>
          <p:nvPr/>
        </p:nvPicPr>
        <p:blipFill>
          <a:blip r:embed="rId3"/>
          <a:stretch>
            <a:fillRect/>
          </a:stretch>
        </p:blipFill>
        <p:spPr>
          <a:xfrm>
            <a:off x="1809750" y="1796967"/>
            <a:ext cx="5524500" cy="1028700"/>
          </a:xfrm>
          <a:prstGeom prst="rect">
            <a:avLst/>
          </a:prstGeom>
        </p:spPr>
      </p:pic>
      <p:pic>
        <p:nvPicPr>
          <p:cNvPr id="5" name="图片 4">
            <a:extLst>
              <a:ext uri="{FF2B5EF4-FFF2-40B4-BE49-F238E27FC236}">
                <a16:creationId xmlns:a16="http://schemas.microsoft.com/office/drawing/2014/main" id="{808E47C4-E3D1-7541-05E1-5F5F3C460AFF}"/>
              </a:ext>
            </a:extLst>
          </p:cNvPr>
          <p:cNvPicPr>
            <a:picLocks noChangeAspect="1"/>
          </p:cNvPicPr>
          <p:nvPr/>
        </p:nvPicPr>
        <p:blipFill>
          <a:blip r:embed="rId4"/>
          <a:stretch>
            <a:fillRect/>
          </a:stretch>
        </p:blipFill>
        <p:spPr>
          <a:xfrm>
            <a:off x="1454150" y="3777415"/>
            <a:ext cx="6235700" cy="723900"/>
          </a:xfrm>
          <a:prstGeom prst="rect">
            <a:avLst/>
          </a:prstGeom>
        </p:spPr>
      </p:pic>
    </p:spTree>
    <p:extLst>
      <p:ext uri="{BB962C8B-B14F-4D97-AF65-F5344CB8AC3E}">
        <p14:creationId xmlns:p14="http://schemas.microsoft.com/office/powerpoint/2010/main" val="1761771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038F6F7-3881-3142-8FD6-916A44C777C9}"/>
              </a:ext>
            </a:extLst>
          </p:cNvPr>
          <p:cNvSpPr txBox="1"/>
          <p:nvPr/>
        </p:nvSpPr>
        <p:spPr>
          <a:xfrm>
            <a:off x="3561484" y="2969202"/>
            <a:ext cx="2441694" cy="769441"/>
          </a:xfrm>
          <a:prstGeom prst="rect">
            <a:avLst/>
          </a:prstGeom>
          <a:noFill/>
        </p:spPr>
        <p:txBody>
          <a:bodyPr wrap="none" rtlCol="0">
            <a:spAutoFit/>
          </a:bodyPr>
          <a:lstStyle/>
          <a:p>
            <a:r>
              <a:rPr kumimoji="1" lang="zh-CN" altLang="en-US" sz="4400" dirty="0">
                <a:latin typeface="Kaiti SC" panose="02010600040101010101" pitchFamily="2" charset="-122"/>
                <a:ea typeface="Kaiti SC" panose="02010600040101010101" pitchFamily="2" charset="-122"/>
              </a:rPr>
              <a:t>谢谢！！</a:t>
            </a:r>
          </a:p>
        </p:txBody>
      </p:sp>
    </p:spTree>
    <p:extLst>
      <p:ext uri="{BB962C8B-B14F-4D97-AF65-F5344CB8AC3E}">
        <p14:creationId xmlns:p14="http://schemas.microsoft.com/office/powerpoint/2010/main" val="3529797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1F6109-CAC8-9C9F-24DF-F60962991BA4}"/>
              </a:ext>
            </a:extLst>
          </p:cNvPr>
          <p:cNvSpPr>
            <a:spLocks noGrp="1"/>
          </p:cNvSpPr>
          <p:nvPr>
            <p:ph type="title"/>
          </p:nvPr>
        </p:nvSpPr>
        <p:spPr/>
        <p:txBody>
          <a:bodyPr/>
          <a:lstStyle/>
          <a:p>
            <a:r>
              <a:rPr kumimoji="1" lang="zh-CN" altLang="en-US" dirty="0">
                <a:latin typeface="Microsoft YaHei" panose="020B0503020204020204" pitchFamily="34" charset="-122"/>
                <a:ea typeface="Microsoft YaHei" panose="020B0503020204020204" pitchFamily="34" charset="-122"/>
              </a:rPr>
              <a:t>多臂赌博机</a:t>
            </a:r>
          </a:p>
        </p:txBody>
      </p:sp>
      <p:pic>
        <p:nvPicPr>
          <p:cNvPr id="1026" name="Picture 2">
            <a:extLst>
              <a:ext uri="{FF2B5EF4-FFF2-40B4-BE49-F238E27FC236}">
                <a16:creationId xmlns:a16="http://schemas.microsoft.com/office/drawing/2014/main" id="{F1FDC9B8-C4B9-9AB3-ECF5-4D118C7B9B36}"/>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185687" y="1004501"/>
            <a:ext cx="4772626" cy="3907413"/>
          </a:xfrm>
          <a:prstGeom prst="rect">
            <a:avLst/>
          </a:prstGeom>
          <a:noFill/>
          <a:extLst>
            <a:ext uri="{909E8E84-426E-40DD-AFC4-6F175D3DCCD1}">
              <a14:hiddenFill xmlns:a14="http://schemas.microsoft.com/office/drawing/2010/main">
                <a:solidFill>
                  <a:srgbClr val="FFFFFF"/>
                </a:solidFill>
              </a14:hiddenFill>
            </a:ext>
          </a:extLst>
        </p:spPr>
      </p:pic>
      <p:sp>
        <p:nvSpPr>
          <p:cNvPr id="6" name="文本框 5">
            <a:extLst>
              <a:ext uri="{FF2B5EF4-FFF2-40B4-BE49-F238E27FC236}">
                <a16:creationId xmlns:a16="http://schemas.microsoft.com/office/drawing/2014/main" id="{C31287F6-D6BF-EA44-2507-610600457361}"/>
              </a:ext>
            </a:extLst>
          </p:cNvPr>
          <p:cNvSpPr txBox="1"/>
          <p:nvPr/>
        </p:nvSpPr>
        <p:spPr>
          <a:xfrm>
            <a:off x="790832" y="5253334"/>
            <a:ext cx="7669965" cy="1289905"/>
          </a:xfrm>
          <a:prstGeom prst="rect">
            <a:avLst/>
          </a:prstGeom>
          <a:noFill/>
        </p:spPr>
        <p:txBody>
          <a:bodyPr wrap="square" rtlCol="0">
            <a:spAutoFit/>
          </a:bodyPr>
          <a:lstStyle/>
          <a:p>
            <a:pPr>
              <a:lnSpc>
                <a:spcPct val="150000"/>
              </a:lnSpc>
            </a:pPr>
            <a:r>
              <a:rPr lang="zh-CN" altLang="en-US" b="0" i="0" dirty="0">
                <a:solidFill>
                  <a:srgbClr val="121212"/>
                </a:solidFill>
                <a:effectLst/>
                <a:latin typeface="Microsoft YaHei" panose="020B0503020204020204" pitchFamily="34" charset="-122"/>
                <a:ea typeface="Microsoft YaHei" panose="020B0503020204020204" pitchFamily="34" charset="-122"/>
              </a:rPr>
              <a:t>一个赌徒面前有</a:t>
            </a:r>
            <a:r>
              <a:rPr lang="en" altLang="zh-CN" b="0" i="0" dirty="0">
                <a:solidFill>
                  <a:srgbClr val="121212"/>
                </a:solidFill>
                <a:effectLst/>
                <a:latin typeface="Microsoft YaHei" panose="020B0503020204020204" pitchFamily="34" charset="-122"/>
                <a:ea typeface="Microsoft YaHei" panose="020B0503020204020204" pitchFamily="34" charset="-122"/>
              </a:rPr>
              <a:t>N</a:t>
            </a:r>
            <a:r>
              <a:rPr lang="zh-CN" altLang="en-US" b="0" i="0" dirty="0">
                <a:solidFill>
                  <a:srgbClr val="121212"/>
                </a:solidFill>
                <a:effectLst/>
                <a:latin typeface="Microsoft YaHei" panose="020B0503020204020204" pitchFamily="34" charset="-122"/>
                <a:ea typeface="Microsoft YaHei" panose="020B0503020204020204" pitchFamily="34" charset="-122"/>
              </a:rPr>
              <a:t>个老虎机</a:t>
            </a:r>
            <a:r>
              <a:rPr lang="en-US" altLang="zh-CN" b="0" i="0" dirty="0">
                <a:solidFill>
                  <a:srgbClr val="121212"/>
                </a:solidFill>
                <a:effectLst/>
                <a:latin typeface="Microsoft YaHei" panose="020B0503020204020204" pitchFamily="34" charset="-122"/>
                <a:ea typeface="Microsoft YaHei" panose="020B0503020204020204" pitchFamily="34" charset="-122"/>
              </a:rPr>
              <a:t>,</a:t>
            </a:r>
            <a:r>
              <a:rPr lang="zh-CN" altLang="en-US" b="0" i="0" dirty="0">
                <a:solidFill>
                  <a:srgbClr val="121212"/>
                </a:solidFill>
                <a:effectLst/>
                <a:latin typeface="Microsoft YaHei" panose="020B0503020204020204" pitchFamily="34" charset="-122"/>
                <a:ea typeface="Microsoft YaHei" panose="020B0503020204020204" pitchFamily="34" charset="-122"/>
              </a:rPr>
              <a:t>事先他不知道每台老虎机的真实盈利情况</a:t>
            </a:r>
            <a:r>
              <a:rPr lang="en-US" altLang="zh-CN" b="0" i="0" dirty="0">
                <a:solidFill>
                  <a:srgbClr val="121212"/>
                </a:solidFill>
                <a:effectLst/>
                <a:latin typeface="Microsoft YaHei" panose="020B0503020204020204" pitchFamily="34" charset="-122"/>
                <a:ea typeface="Microsoft YaHei" panose="020B0503020204020204" pitchFamily="34" charset="-122"/>
              </a:rPr>
              <a:t>,</a:t>
            </a:r>
            <a:r>
              <a:rPr lang="zh-CN" altLang="en-US" b="0" i="0" dirty="0">
                <a:solidFill>
                  <a:srgbClr val="121212"/>
                </a:solidFill>
                <a:effectLst/>
                <a:latin typeface="Microsoft YaHei" panose="020B0503020204020204" pitchFamily="34" charset="-122"/>
                <a:ea typeface="Microsoft YaHei" panose="020B0503020204020204" pitchFamily="34" charset="-122"/>
              </a:rPr>
              <a:t>他如何根据每次玩老虎机的结果来选择下次拉哪台或者是否停止赌博</a:t>
            </a:r>
            <a:r>
              <a:rPr lang="en-US" altLang="zh-CN" b="0" i="0" dirty="0">
                <a:solidFill>
                  <a:srgbClr val="121212"/>
                </a:solidFill>
                <a:effectLst/>
                <a:latin typeface="Microsoft YaHei" panose="020B0503020204020204" pitchFamily="34" charset="-122"/>
                <a:ea typeface="Microsoft YaHei" panose="020B0503020204020204" pitchFamily="34" charset="-122"/>
              </a:rPr>
              <a:t>,</a:t>
            </a:r>
            <a:r>
              <a:rPr lang="zh-CN" altLang="en-US" b="0" i="0" dirty="0">
                <a:solidFill>
                  <a:srgbClr val="121212"/>
                </a:solidFill>
                <a:effectLst/>
                <a:latin typeface="Microsoft YaHei" panose="020B0503020204020204" pitchFamily="34" charset="-122"/>
                <a:ea typeface="Microsoft YaHei" panose="020B0503020204020204" pitchFamily="34" charset="-122"/>
              </a:rPr>
              <a:t>来最大化自己的从头到尾的收益</a:t>
            </a:r>
            <a:r>
              <a:rPr lang="en-US" altLang="zh-CN" b="0" i="0" dirty="0">
                <a:solidFill>
                  <a:srgbClr val="121212"/>
                </a:solidFill>
                <a:effectLst/>
                <a:latin typeface="Microsoft YaHei" panose="020B0503020204020204" pitchFamily="34" charset="-122"/>
                <a:ea typeface="Microsoft YaHei" panose="020B0503020204020204" pitchFamily="34" charset="-122"/>
              </a:rPr>
              <a:t>.</a:t>
            </a:r>
            <a:endParaRPr kumimoji="1" lang="zh-CN" altLang="en-US"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5782159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EB7B68-2B41-0F79-AE91-263637676573}"/>
              </a:ext>
            </a:extLst>
          </p:cNvPr>
          <p:cNvSpPr>
            <a:spLocks noGrp="1"/>
          </p:cNvSpPr>
          <p:nvPr>
            <p:ph type="title"/>
          </p:nvPr>
        </p:nvSpPr>
        <p:spPr/>
        <p:txBody>
          <a:bodyPr/>
          <a:lstStyle/>
          <a:p>
            <a:r>
              <a:rPr kumimoji="1" lang="zh-CN" altLang="en-US" dirty="0">
                <a:latin typeface="Microsoft YaHei" panose="020B0503020204020204" pitchFamily="34" charset="-122"/>
                <a:ea typeface="Microsoft YaHei" panose="020B0503020204020204" pitchFamily="34" charset="-122"/>
              </a:rPr>
              <a:t>多臂赌博机</a:t>
            </a:r>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FB44A830-CE43-B03A-0456-E3F51DB3A28E}"/>
                  </a:ext>
                </a:extLst>
              </p:cNvPr>
              <p:cNvSpPr>
                <a:spLocks noGrp="1"/>
              </p:cNvSpPr>
              <p:nvPr>
                <p:ph idx="1"/>
              </p:nvPr>
            </p:nvSpPr>
            <p:spPr/>
            <p:txBody>
              <a:bodyPr>
                <a:normAutofit lnSpcReduction="10000"/>
              </a:bodyPr>
              <a:lstStyle/>
              <a:p>
                <a:r>
                  <a:rPr kumimoji="1" lang="zh-CN" altLang="en-US" dirty="0">
                    <a:latin typeface="Microsoft YaHei" panose="020B0503020204020204" pitchFamily="34" charset="-122"/>
                    <a:ea typeface="Microsoft YaHei" panose="020B0503020204020204" pitchFamily="34" charset="-122"/>
                  </a:rPr>
                  <a:t>每台赌博机</a:t>
                </a:r>
                <a14:m>
                  <m:oMath xmlns:m="http://schemas.openxmlformats.org/officeDocument/2006/math">
                    <m:r>
                      <a:rPr kumimoji="1" lang="en-US" altLang="zh-CN" b="0" i="1" smtClean="0">
                        <a:latin typeface="Cambria Math" panose="02040503050406030204" pitchFamily="18" charset="0"/>
                      </a:rPr>
                      <m:t>𝑖</m:t>
                    </m:r>
                  </m:oMath>
                </a14:m>
                <a:r>
                  <a:rPr kumimoji="1" lang="zh-CN" altLang="en-US" dirty="0">
                    <a:latin typeface="Microsoft YaHei" panose="020B0503020204020204" pitchFamily="34" charset="-122"/>
                    <a:ea typeface="Microsoft YaHei" panose="020B0503020204020204" pitchFamily="34" charset="-122"/>
                  </a:rPr>
                  <a:t>是否有奖赏，对应一个伯努利分布</a:t>
                </a:r>
                <a:endParaRPr kumimoji="1" lang="en-US" altLang="zh-CN" dirty="0">
                  <a:latin typeface="Microsoft YaHei" panose="020B0503020204020204" pitchFamily="34" charset="-122"/>
                  <a:ea typeface="Microsoft YaHei" panose="020B0503020204020204" pitchFamily="34" charset="-122"/>
                </a:endParaRPr>
              </a:p>
              <a:p>
                <a:pPr marL="0" indent="0">
                  <a:buNone/>
                </a:pPr>
                <a14:m>
                  <m:oMathPara xmlns:m="http://schemas.openxmlformats.org/officeDocument/2006/math">
                    <m:oMathParaPr>
                      <m:jc m:val="centerGroup"/>
                    </m:oMathParaPr>
                    <m:oMath xmlns:m="http://schemas.openxmlformats.org/officeDocument/2006/math">
                      <m:r>
                        <a:rPr kumimoji="1" lang="en-US" altLang="zh-CN" b="0" i="1" smtClean="0">
                          <a:latin typeface="Cambria Math" panose="02040503050406030204" pitchFamily="18" charset="0"/>
                        </a:rPr>
                        <m:t>𝑓</m:t>
                      </m:r>
                      <m:d>
                        <m:dPr>
                          <m:ctrlPr>
                            <a:rPr kumimoji="1" lang="en-US" altLang="zh-CN" b="0" i="1" smtClean="0">
                              <a:latin typeface="Cambria Math" panose="02040503050406030204" pitchFamily="18" charset="0"/>
                            </a:rPr>
                          </m:ctrlPr>
                        </m:dPr>
                        <m:e>
                          <m:r>
                            <a:rPr kumimoji="1" lang="en-US" altLang="zh-CN" b="0" i="1" smtClean="0">
                              <a:latin typeface="Cambria Math" panose="02040503050406030204" pitchFamily="18" charset="0"/>
                            </a:rPr>
                            <m:t>𝑘</m:t>
                          </m:r>
                          <m:r>
                            <a:rPr kumimoji="1" lang="en-US" altLang="zh-CN" b="0" i="1" smtClean="0">
                              <a:latin typeface="Cambria Math" panose="02040503050406030204" pitchFamily="18" charset="0"/>
                            </a:rPr>
                            <m:t>;</m:t>
                          </m:r>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𝑝</m:t>
                              </m:r>
                            </m:e>
                            <m:sub>
                              <m:r>
                                <a:rPr kumimoji="1" lang="en-US" altLang="zh-CN" b="0" i="1" smtClean="0">
                                  <a:latin typeface="Cambria Math" panose="02040503050406030204" pitchFamily="18" charset="0"/>
                                </a:rPr>
                                <m:t>𝑖</m:t>
                              </m:r>
                            </m:sub>
                          </m:sSub>
                        </m:e>
                      </m:d>
                      <m:r>
                        <a:rPr kumimoji="1" lang="en-US" altLang="zh-CN" b="0" i="1" smtClean="0">
                          <a:latin typeface="Cambria Math" panose="02040503050406030204" pitchFamily="18" charset="0"/>
                        </a:rPr>
                        <m:t>=</m:t>
                      </m:r>
                      <m:d>
                        <m:dPr>
                          <m:begChr m:val="{"/>
                          <m:endChr m:val=""/>
                          <m:ctrlPr>
                            <a:rPr kumimoji="1" lang="en-US" altLang="zh-CN" b="0" i="1" smtClean="0">
                              <a:latin typeface="Cambria Math" panose="02040503050406030204" pitchFamily="18" charset="0"/>
                            </a:rPr>
                          </m:ctrlPr>
                        </m:dPr>
                        <m:e>
                          <m:eqArr>
                            <m:eqArrPr>
                              <m:ctrlPr>
                                <a:rPr kumimoji="1" lang="en-US" altLang="zh-CN" b="0" i="1" smtClean="0">
                                  <a:latin typeface="Cambria Math" panose="02040503050406030204" pitchFamily="18" charset="0"/>
                                </a:rPr>
                              </m:ctrlPr>
                            </m:eqArrPr>
                            <m:e>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𝑝</m:t>
                                  </m:r>
                                </m:e>
                                <m:sub>
                                  <m:r>
                                    <a:rPr kumimoji="1" lang="en-US" altLang="zh-CN" b="0" i="1" smtClean="0">
                                      <a:latin typeface="Cambria Math" panose="02040503050406030204" pitchFamily="18" charset="0"/>
                                    </a:rPr>
                                    <m:t>𝑖</m:t>
                                  </m:r>
                                </m:sub>
                              </m:sSub>
                              <m:r>
                                <a:rPr kumimoji="1" lang="en-US" altLang="zh-CN" b="0" i="1" smtClean="0">
                                  <a:latin typeface="Cambria Math" panose="02040503050406030204" pitchFamily="18" charset="0"/>
                                </a:rPr>
                                <m:t>,         </m:t>
                              </m:r>
                              <m:r>
                                <a:rPr kumimoji="1" lang="en-US" altLang="zh-CN" b="0" i="1" smtClean="0">
                                  <a:latin typeface="Cambria Math" panose="02040503050406030204" pitchFamily="18" charset="0"/>
                                </a:rPr>
                                <m:t>𝑖𝑓</m:t>
                              </m:r>
                              <m:r>
                                <a:rPr kumimoji="1" lang="en-US" altLang="zh-CN" b="0" i="1" smtClean="0">
                                  <a:latin typeface="Cambria Math" panose="02040503050406030204" pitchFamily="18" charset="0"/>
                                </a:rPr>
                                <m:t> </m:t>
                              </m:r>
                              <m:r>
                                <a:rPr kumimoji="1" lang="en-US" altLang="zh-CN" b="0" i="1" smtClean="0">
                                  <a:latin typeface="Cambria Math" panose="02040503050406030204" pitchFamily="18" charset="0"/>
                                </a:rPr>
                                <m:t>𝑘</m:t>
                              </m:r>
                              <m:r>
                                <a:rPr kumimoji="1" lang="en-US" altLang="zh-CN" b="0" i="1" smtClean="0">
                                  <a:latin typeface="Cambria Math" panose="02040503050406030204" pitchFamily="18" charset="0"/>
                                </a:rPr>
                                <m:t>=1</m:t>
                              </m:r>
                            </m:e>
                            <m:e>
                              <m:r>
                                <a:rPr kumimoji="1" lang="en-US" altLang="zh-CN" b="0" i="1" smtClean="0">
                                  <a:latin typeface="Cambria Math" panose="02040503050406030204" pitchFamily="18" charset="0"/>
                                </a:rPr>
                                <m:t>1−</m:t>
                              </m:r>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𝑝</m:t>
                                  </m:r>
                                </m:e>
                                <m:sub>
                                  <m:r>
                                    <a:rPr kumimoji="1" lang="en-US" altLang="zh-CN" b="0" i="1" smtClean="0">
                                      <a:latin typeface="Cambria Math" panose="02040503050406030204" pitchFamily="18" charset="0"/>
                                    </a:rPr>
                                    <m:t>𝑖</m:t>
                                  </m:r>
                                </m:sub>
                              </m:sSub>
                              <m:r>
                                <a:rPr kumimoji="1" lang="en-US" altLang="zh-CN" b="0" i="1" smtClean="0">
                                  <a:latin typeface="Cambria Math" panose="02040503050406030204" pitchFamily="18" charset="0"/>
                                </a:rPr>
                                <m:t>,  </m:t>
                              </m:r>
                              <m:r>
                                <a:rPr kumimoji="1" lang="en-US" altLang="zh-CN" b="0" i="1" smtClean="0">
                                  <a:latin typeface="Cambria Math" panose="02040503050406030204" pitchFamily="18" charset="0"/>
                                </a:rPr>
                                <m:t>𝑖𝑓</m:t>
                              </m:r>
                              <m:r>
                                <a:rPr kumimoji="1" lang="en-US" altLang="zh-CN" b="0" i="1" smtClean="0">
                                  <a:latin typeface="Cambria Math" panose="02040503050406030204" pitchFamily="18" charset="0"/>
                                </a:rPr>
                                <m:t> </m:t>
                              </m:r>
                              <m:r>
                                <a:rPr kumimoji="1" lang="en-US" altLang="zh-CN" b="0" i="1" smtClean="0">
                                  <a:latin typeface="Cambria Math" panose="02040503050406030204" pitchFamily="18" charset="0"/>
                                </a:rPr>
                                <m:t>𝑘</m:t>
                              </m:r>
                              <m:r>
                                <a:rPr kumimoji="1" lang="en-US" altLang="zh-CN" b="0" i="1" smtClean="0">
                                  <a:latin typeface="Cambria Math" panose="02040503050406030204" pitchFamily="18" charset="0"/>
                                </a:rPr>
                                <m:t>=0</m:t>
                              </m:r>
                            </m:e>
                          </m:eqArr>
                        </m:e>
                      </m:d>
                    </m:oMath>
                  </m:oMathPara>
                </a14:m>
                <a:endParaRPr kumimoji="1" lang="en-US" altLang="zh-CN" dirty="0">
                  <a:latin typeface="Microsoft YaHei" panose="020B0503020204020204" pitchFamily="34" charset="-122"/>
                  <a:ea typeface="Microsoft YaHei" panose="020B0503020204020204" pitchFamily="34" charset="-122"/>
                </a:endParaRPr>
              </a:p>
              <a:p>
                <a:r>
                  <a:rPr kumimoji="1" lang="zh-CN" altLang="en-US" dirty="0">
                    <a:latin typeface="Microsoft YaHei" panose="020B0503020204020204" pitchFamily="34" charset="-122"/>
                    <a:ea typeface="Microsoft YaHei" panose="020B0503020204020204" pitchFamily="34" charset="-122"/>
                  </a:rPr>
                  <a:t>事先不知道每台赌博机对应的概率</a:t>
                </a:r>
                <a14:m>
                  <m:oMath xmlns:m="http://schemas.openxmlformats.org/officeDocument/2006/math">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𝑝</m:t>
                        </m:r>
                      </m:e>
                      <m:sub>
                        <m:r>
                          <a:rPr kumimoji="1" lang="en-US" altLang="zh-CN" b="0" i="1" smtClean="0">
                            <a:latin typeface="Cambria Math" panose="02040503050406030204" pitchFamily="18" charset="0"/>
                          </a:rPr>
                          <m:t>𝑖</m:t>
                        </m:r>
                      </m:sub>
                    </m:sSub>
                  </m:oMath>
                </a14:m>
                <a:endParaRPr kumimoji="1" lang="en-US" altLang="zh-CN" dirty="0">
                  <a:latin typeface="Microsoft YaHei" panose="020B0503020204020204" pitchFamily="34" charset="-122"/>
                  <a:ea typeface="Microsoft YaHei" panose="020B0503020204020204" pitchFamily="34" charset="-122"/>
                </a:endParaRPr>
              </a:p>
              <a:p>
                <a:endParaRPr kumimoji="1" lang="en-US" altLang="zh-CN" dirty="0">
                  <a:latin typeface="Microsoft YaHei" panose="020B0503020204020204" pitchFamily="34" charset="-122"/>
                  <a:ea typeface="Microsoft YaHei" panose="020B0503020204020204" pitchFamily="34" charset="-122"/>
                </a:endParaRPr>
              </a:p>
              <a:p>
                <a:r>
                  <a:rPr kumimoji="1" lang="zh-CN" altLang="en-US" dirty="0">
                    <a:latin typeface="Microsoft YaHei" panose="020B0503020204020204" pitchFamily="34" charset="-122"/>
                    <a:ea typeface="Microsoft YaHei" panose="020B0503020204020204" pitchFamily="34" charset="-122"/>
                  </a:rPr>
                  <a:t>探索</a:t>
                </a:r>
                <a:r>
                  <a:rPr kumimoji="1" lang="en-US" altLang="zh-CN" dirty="0">
                    <a:latin typeface="Microsoft YaHei" panose="020B0503020204020204" pitchFamily="34" charset="-122"/>
                    <a:ea typeface="Microsoft YaHei" panose="020B0503020204020204" pitchFamily="34" charset="-122"/>
                  </a:rPr>
                  <a:t>-</a:t>
                </a:r>
                <a:r>
                  <a:rPr kumimoji="1" lang="zh-CN" altLang="en-US" dirty="0">
                    <a:latin typeface="Microsoft YaHei" panose="020B0503020204020204" pitchFamily="34" charset="-122"/>
                    <a:ea typeface="Microsoft YaHei" panose="020B0503020204020204" pitchFamily="34" charset="-122"/>
                  </a:rPr>
                  <a:t>利用（</a:t>
                </a:r>
                <a:r>
                  <a:rPr kumimoji="1" lang="en-US" altLang="zh-CN" dirty="0">
                    <a:latin typeface="Microsoft YaHei" panose="020B0503020204020204" pitchFamily="34" charset="-122"/>
                    <a:ea typeface="Microsoft YaHei" panose="020B0503020204020204" pitchFamily="34" charset="-122"/>
                  </a:rPr>
                  <a:t>Exploration-Exploitation</a:t>
                </a:r>
                <a:r>
                  <a:rPr kumimoji="1" lang="zh-CN" altLang="en-US" dirty="0">
                    <a:latin typeface="Microsoft YaHei" panose="020B0503020204020204" pitchFamily="34" charset="-122"/>
                    <a:ea typeface="Microsoft YaHei" panose="020B0503020204020204" pitchFamily="34" charset="-122"/>
                  </a:rPr>
                  <a:t>）</a:t>
                </a:r>
                <a:r>
                  <a:rPr kumimoji="1" lang="en-US" altLang="zh-CN" dirty="0">
                    <a:latin typeface="Microsoft YaHei" panose="020B0503020204020204" pitchFamily="34" charset="-122"/>
                    <a:ea typeface="Microsoft YaHei" panose="020B0503020204020204" pitchFamily="34" charset="-122"/>
                  </a:rPr>
                  <a:t>:</a:t>
                </a:r>
              </a:p>
              <a:p>
                <a:pPr lvl="1"/>
                <a:r>
                  <a:rPr kumimoji="1" lang="zh-CN" altLang="en-US" sz="2000" dirty="0">
                    <a:latin typeface="Microsoft YaHei" panose="020B0503020204020204" pitchFamily="34" charset="-122"/>
                    <a:ea typeface="Microsoft YaHei" panose="020B0503020204020204" pitchFamily="34" charset="-122"/>
                  </a:rPr>
                  <a:t>随机去摇赌博机，通过多次探索来估计</a:t>
                </a:r>
                <a14:m>
                  <m:oMath xmlns:m="http://schemas.openxmlformats.org/officeDocument/2006/math">
                    <m:sSub>
                      <m:sSubPr>
                        <m:ctrlPr>
                          <a:rPr kumimoji="1" lang="en-US" altLang="zh-CN" sz="2000" b="0" i="1" smtClean="0">
                            <a:latin typeface="Cambria Math" panose="02040503050406030204" pitchFamily="18" charset="0"/>
                          </a:rPr>
                        </m:ctrlPr>
                      </m:sSubPr>
                      <m:e>
                        <m:r>
                          <a:rPr kumimoji="1" lang="en-US" altLang="zh-CN" sz="2000" b="0" i="1" smtClean="0">
                            <a:latin typeface="Cambria Math" panose="02040503050406030204" pitchFamily="18" charset="0"/>
                          </a:rPr>
                          <m:t>𝑝</m:t>
                        </m:r>
                      </m:e>
                      <m:sub>
                        <m:r>
                          <a:rPr kumimoji="1" lang="en-US" altLang="zh-CN" sz="2000" b="0" i="1" smtClean="0">
                            <a:latin typeface="Cambria Math" panose="02040503050406030204" pitchFamily="18" charset="0"/>
                          </a:rPr>
                          <m:t>𝑖</m:t>
                        </m:r>
                      </m:sub>
                    </m:sSub>
                  </m:oMath>
                </a14:m>
                <a:endParaRPr kumimoji="1" lang="en-US" altLang="zh-CN" sz="2000" dirty="0">
                  <a:latin typeface="Microsoft YaHei" panose="020B0503020204020204" pitchFamily="34" charset="-122"/>
                  <a:ea typeface="Microsoft YaHei" panose="020B0503020204020204" pitchFamily="34" charset="-122"/>
                </a:endParaRPr>
              </a:p>
              <a:p>
                <a14:m>
                  <m:oMath xmlns:m="http://schemas.openxmlformats.org/officeDocument/2006/math">
                    <m:r>
                      <a:rPr kumimoji="1" lang="zh-CN" altLang="en-US" sz="2300" i="1" smtClean="0">
                        <a:latin typeface="Cambria Math" panose="02040503050406030204" pitchFamily="18" charset="0"/>
                      </a:rPr>
                      <m:t>𝜀</m:t>
                    </m:r>
                  </m:oMath>
                </a14:m>
                <a:r>
                  <a:rPr kumimoji="1" lang="en-US" altLang="zh-CN" sz="2300" dirty="0">
                    <a:latin typeface="Microsoft YaHei" panose="020B0503020204020204" pitchFamily="34" charset="-122"/>
                    <a:ea typeface="Microsoft YaHei" panose="020B0503020204020204" pitchFamily="34" charset="-122"/>
                  </a:rPr>
                  <a:t>-greedy</a:t>
                </a:r>
                <a:endParaRPr kumimoji="1" lang="en-US" altLang="zh-CN" sz="2300" dirty="0"/>
              </a:p>
              <a:p>
                <a:pPr lvl="1"/>
                <a:r>
                  <a:rPr lang="zh-CN" altLang="en-US" sz="2000" dirty="0">
                    <a:latin typeface="Microsoft YaHei" panose="020B0503020204020204" pitchFamily="34" charset="-122"/>
                    <a:ea typeface="Microsoft YaHei" panose="020B0503020204020204" pitchFamily="34" charset="-122"/>
                  </a:rPr>
                  <a:t>对开发和试探进行折中，每次</a:t>
                </a:r>
                <a:r>
                  <a:rPr lang="zh-CN" altLang="en-US" sz="2000" b="1" dirty="0">
                    <a:latin typeface="Microsoft YaHei" panose="020B0503020204020204" pitchFamily="34" charset="-122"/>
                    <a:ea typeface="Microsoft YaHei" panose="020B0503020204020204" pitchFamily="34" charset="-122"/>
                  </a:rPr>
                  <a:t>以 </a:t>
                </a:r>
                <a14:m>
                  <m:oMath xmlns:m="http://schemas.openxmlformats.org/officeDocument/2006/math">
                    <m:r>
                      <a:rPr kumimoji="1" lang="zh-CN" altLang="en-US" sz="2000" i="1">
                        <a:latin typeface="Cambria Math" panose="02040503050406030204" pitchFamily="18" charset="0"/>
                      </a:rPr>
                      <m:t>𝜀</m:t>
                    </m:r>
                  </m:oMath>
                </a14:m>
                <a:r>
                  <a:rPr lang="zh-CN" altLang="en-US" sz="2000" b="1" dirty="0">
                    <a:latin typeface="Microsoft YaHei" panose="020B0503020204020204" pitchFamily="34" charset="-122"/>
                    <a:ea typeface="Microsoft YaHei" panose="020B0503020204020204" pitchFamily="34" charset="-122"/>
                  </a:rPr>
                  <a:t>概率进行</a:t>
                </a:r>
                <a:r>
                  <a:rPr kumimoji="1" lang="zh-CN" altLang="en-US" sz="2000" dirty="0">
                    <a:latin typeface="Microsoft YaHei" panose="020B0503020204020204" pitchFamily="34" charset="-122"/>
                    <a:ea typeface="Microsoft YaHei" panose="020B0503020204020204" pitchFamily="34" charset="-122"/>
                  </a:rPr>
                  <a:t>探索</a:t>
                </a:r>
                <a:r>
                  <a:rPr lang="zh-CN" altLang="en-US" sz="2000" b="1" dirty="0">
                    <a:latin typeface="Microsoft YaHei" panose="020B0503020204020204" pitchFamily="34" charset="-122"/>
                    <a:ea typeface="Microsoft YaHei" panose="020B0503020204020204" pitchFamily="34" charset="-122"/>
                  </a:rPr>
                  <a:t>， </a:t>
                </a:r>
                <a:r>
                  <a:rPr lang="en-US" altLang="zh-CN" sz="2000" dirty="0">
                    <a:latin typeface="Microsoft YaHei" panose="020B0503020204020204" pitchFamily="34" charset="-122"/>
                    <a:ea typeface="Microsoft YaHei" panose="020B0503020204020204" pitchFamily="34" charset="-122"/>
                  </a:rPr>
                  <a:t>1−</a:t>
                </a:r>
                <a14:m>
                  <m:oMath xmlns:m="http://schemas.openxmlformats.org/officeDocument/2006/math">
                    <m:r>
                      <a:rPr kumimoji="1" lang="zh-CN" altLang="en-US" sz="2000" i="1">
                        <a:latin typeface="Cambria Math" panose="02040503050406030204" pitchFamily="18" charset="0"/>
                      </a:rPr>
                      <m:t>𝜀</m:t>
                    </m:r>
                  </m:oMath>
                </a14:m>
                <a:r>
                  <a:rPr lang="zh-CN" altLang="en-US" sz="2000" b="1" dirty="0">
                    <a:latin typeface="Microsoft YaHei" panose="020B0503020204020204" pitchFamily="34" charset="-122"/>
                    <a:ea typeface="Microsoft YaHei" panose="020B0503020204020204" pitchFamily="34" charset="-122"/>
                  </a:rPr>
                  <a:t> 的概率进行</a:t>
                </a:r>
                <a:r>
                  <a:rPr kumimoji="1" lang="zh-CN" altLang="en-US" sz="2000" dirty="0">
                    <a:latin typeface="Microsoft YaHei" panose="020B0503020204020204" pitchFamily="34" charset="-122"/>
                    <a:ea typeface="Microsoft YaHei" panose="020B0503020204020204" pitchFamily="34" charset="-122"/>
                  </a:rPr>
                  <a:t>利用</a:t>
                </a:r>
                <a:r>
                  <a:rPr lang="zh-CN" altLang="en-US" sz="2000" b="1" dirty="0">
                    <a:latin typeface="Microsoft YaHei" panose="020B0503020204020204" pitchFamily="34" charset="-122"/>
                    <a:ea typeface="Microsoft YaHei" panose="020B0503020204020204" pitchFamily="34" charset="-122"/>
                  </a:rPr>
                  <a:t>。</a:t>
                </a:r>
                <a:endParaRPr kumimoji="1" lang="zh-CN" altLang="en-US" sz="2000" dirty="0">
                  <a:latin typeface="Microsoft YaHei" panose="020B0503020204020204" pitchFamily="34" charset="-122"/>
                  <a:ea typeface="Microsoft YaHei" panose="020B0503020204020204" pitchFamily="34" charset="-122"/>
                </a:endParaRPr>
              </a:p>
            </p:txBody>
          </p:sp>
        </mc:Choice>
        <mc:Fallback>
          <p:sp>
            <p:nvSpPr>
              <p:cNvPr id="3" name="内容占位符 2">
                <a:extLst>
                  <a:ext uri="{FF2B5EF4-FFF2-40B4-BE49-F238E27FC236}">
                    <a16:creationId xmlns:a16="http://schemas.microsoft.com/office/drawing/2014/main" id="{FB44A830-CE43-B03A-0456-E3F51DB3A28E}"/>
                  </a:ext>
                </a:extLst>
              </p:cNvPr>
              <p:cNvSpPr>
                <a:spLocks noGrp="1" noRot="1" noChangeAspect="1" noMove="1" noResize="1" noEditPoints="1" noAdjustHandles="1" noChangeArrowheads="1" noChangeShapeType="1" noTextEdit="1"/>
              </p:cNvSpPr>
              <p:nvPr>
                <p:ph idx="1"/>
              </p:nvPr>
            </p:nvSpPr>
            <p:spPr>
              <a:blipFill>
                <a:blip r:embed="rId2"/>
                <a:stretch>
                  <a:fillRect l="-926" t="-16787" b="-24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68876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59E0E2-62EB-B1B0-12B9-99FCB18255A7}"/>
              </a:ext>
            </a:extLst>
          </p:cNvPr>
          <p:cNvSpPr>
            <a:spLocks noGrp="1"/>
          </p:cNvSpPr>
          <p:nvPr>
            <p:ph type="title"/>
          </p:nvPr>
        </p:nvSpPr>
        <p:spPr/>
        <p:txBody>
          <a:bodyPr/>
          <a:lstStyle/>
          <a:p>
            <a:r>
              <a:rPr kumimoji="1" lang="zh-CN" altLang="en-US" dirty="0">
                <a:latin typeface="Microsoft YaHei" panose="020B0503020204020204" pitchFamily="34" charset="-122"/>
                <a:ea typeface="Microsoft YaHei" panose="020B0503020204020204" pitchFamily="34" charset="-122"/>
              </a:rPr>
              <a:t>强化学习</a:t>
            </a:r>
          </a:p>
        </p:txBody>
      </p:sp>
      <p:grpSp>
        <p:nvGrpSpPr>
          <p:cNvPr id="4" name="组合 3">
            <a:extLst>
              <a:ext uri="{FF2B5EF4-FFF2-40B4-BE49-F238E27FC236}">
                <a16:creationId xmlns:a16="http://schemas.microsoft.com/office/drawing/2014/main" id="{C32F42CD-5AA2-A6F4-2E49-FB8AFCD9A4FF}"/>
              </a:ext>
            </a:extLst>
          </p:cNvPr>
          <p:cNvGrpSpPr/>
          <p:nvPr/>
        </p:nvGrpSpPr>
        <p:grpSpPr>
          <a:xfrm>
            <a:off x="1633207" y="1582571"/>
            <a:ext cx="5492391" cy="3002522"/>
            <a:chOff x="535281" y="1918003"/>
            <a:chExt cx="5333848" cy="2200796"/>
          </a:xfrm>
        </p:grpSpPr>
        <p:sp>
          <p:nvSpPr>
            <p:cNvPr id="5" name="圆角矩形 4">
              <a:extLst>
                <a:ext uri="{FF2B5EF4-FFF2-40B4-BE49-F238E27FC236}">
                  <a16:creationId xmlns:a16="http://schemas.microsoft.com/office/drawing/2014/main" id="{AC5609F5-11A8-0BE2-50FA-7BCDEA7A6771}"/>
                </a:ext>
              </a:extLst>
            </p:cNvPr>
            <p:cNvSpPr/>
            <p:nvPr/>
          </p:nvSpPr>
          <p:spPr>
            <a:xfrm>
              <a:off x="2835548" y="1918003"/>
              <a:ext cx="1497549" cy="821240"/>
            </a:xfrm>
            <a:prstGeom prst="roundRect">
              <a:avLst/>
            </a:prstGeom>
            <a:solidFill>
              <a:sysClr val="window" lastClr="FFFFFF"/>
            </a:solidFill>
            <a:ln w="25400" cap="flat" cmpd="sng" algn="ctr">
              <a:solidFill>
                <a:sysClr val="windowText" lastClr="000000"/>
              </a:solidFill>
              <a:prstDash val="solid"/>
            </a:ln>
            <a:effectLst/>
          </p:spPr>
          <p:txBody>
            <a:bodyPr rtlCol="0" anchor="ctr"/>
            <a:lstStyle/>
            <a:p>
              <a:pPr algn="ctr" defTabSz="685800">
                <a:defRPr/>
              </a:pPr>
              <a:r>
                <a:rPr lang="zh-CN" altLang="en-US" sz="2800" b="1" kern="0" dirty="0">
                  <a:solidFill>
                    <a:prstClr val="black"/>
                  </a:solidFill>
                  <a:latin typeface="Microsoft YaHei" panose="020B0503020204020204" pitchFamily="34" charset="-122"/>
                  <a:ea typeface="Microsoft YaHei" panose="020B0503020204020204" pitchFamily="34" charset="-122"/>
                </a:rPr>
                <a:t>智能体</a:t>
              </a:r>
            </a:p>
          </p:txBody>
        </p:sp>
        <p:sp>
          <p:nvSpPr>
            <p:cNvPr id="6" name="圆角矩形 5">
              <a:extLst>
                <a:ext uri="{FF2B5EF4-FFF2-40B4-BE49-F238E27FC236}">
                  <a16:creationId xmlns:a16="http://schemas.microsoft.com/office/drawing/2014/main" id="{5BA0EF7B-93C4-67C3-B401-60C037E13EFA}"/>
                </a:ext>
              </a:extLst>
            </p:cNvPr>
            <p:cNvSpPr/>
            <p:nvPr/>
          </p:nvSpPr>
          <p:spPr>
            <a:xfrm>
              <a:off x="2600072" y="3397115"/>
              <a:ext cx="1980677" cy="721684"/>
            </a:xfrm>
            <a:prstGeom prst="roundRect">
              <a:avLst/>
            </a:prstGeom>
            <a:solidFill>
              <a:sysClr val="window" lastClr="FFFFFF"/>
            </a:solidFill>
            <a:ln w="25400" cap="flat" cmpd="sng" algn="ctr">
              <a:solidFill>
                <a:sysClr val="windowText" lastClr="000000"/>
              </a:solidFill>
              <a:prstDash val="solid"/>
            </a:ln>
            <a:effectLst/>
          </p:spPr>
          <p:txBody>
            <a:bodyPr rtlCol="0" anchor="ctr"/>
            <a:lstStyle/>
            <a:p>
              <a:pPr algn="ctr" defTabSz="685800">
                <a:defRPr/>
              </a:pPr>
              <a:r>
                <a:rPr lang="zh-CN" altLang="en-US" sz="2800" b="1" kern="0" dirty="0">
                  <a:solidFill>
                    <a:prstClr val="black"/>
                  </a:solidFill>
                  <a:latin typeface="Microsoft YaHei" panose="020B0503020204020204" pitchFamily="34" charset="-122"/>
                  <a:ea typeface="Microsoft YaHei" panose="020B0503020204020204" pitchFamily="34" charset="-122"/>
                </a:rPr>
                <a:t>环境</a:t>
              </a:r>
              <a:endParaRPr lang="zh-CN" altLang="en-US" b="1" kern="0" dirty="0">
                <a:solidFill>
                  <a:prstClr val="black"/>
                </a:solidFill>
                <a:latin typeface="Microsoft YaHei" panose="020B0503020204020204" pitchFamily="34" charset="-122"/>
                <a:ea typeface="Microsoft YaHei" panose="020B0503020204020204" pitchFamily="34" charset="-122"/>
              </a:endParaRPr>
            </a:p>
          </p:txBody>
        </p:sp>
        <p:cxnSp>
          <p:nvCxnSpPr>
            <p:cNvPr id="7" name="肘形连接符 6">
              <a:extLst>
                <a:ext uri="{FF2B5EF4-FFF2-40B4-BE49-F238E27FC236}">
                  <a16:creationId xmlns:a16="http://schemas.microsoft.com/office/drawing/2014/main" id="{2A05E2B0-316D-4A6E-46E3-61A68482CA98}"/>
                </a:ext>
              </a:extLst>
            </p:cNvPr>
            <p:cNvCxnSpPr/>
            <p:nvPr/>
          </p:nvCxnSpPr>
          <p:spPr>
            <a:xfrm rot="10800000" flipH="1">
              <a:off x="2600072" y="2118764"/>
              <a:ext cx="235475" cy="1730434"/>
            </a:xfrm>
            <a:prstGeom prst="bentConnector4">
              <a:avLst>
                <a:gd name="adj1" fmla="val -530668"/>
                <a:gd name="adj2" fmla="val 99681"/>
              </a:avLst>
            </a:prstGeom>
            <a:noFill/>
            <a:ln w="38100" cap="flat" cmpd="sng" algn="ctr">
              <a:solidFill>
                <a:srgbClr val="C0504D"/>
              </a:solidFill>
              <a:prstDash val="solid"/>
              <a:tailEnd type="triangle"/>
            </a:ln>
            <a:effectLst>
              <a:outerShdw blurRad="40000" dist="23000" dir="5400000" rotWithShape="0">
                <a:srgbClr val="000000">
                  <a:alpha val="35000"/>
                </a:srgbClr>
              </a:outerShdw>
            </a:effectLst>
          </p:spPr>
        </p:cxnSp>
        <p:cxnSp>
          <p:nvCxnSpPr>
            <p:cNvPr id="8" name="肘形连接符 7">
              <a:extLst>
                <a:ext uri="{FF2B5EF4-FFF2-40B4-BE49-F238E27FC236}">
                  <a16:creationId xmlns:a16="http://schemas.microsoft.com/office/drawing/2014/main" id="{19D630EA-F1DD-C96D-EA59-03C704D9A9F2}"/>
                </a:ext>
              </a:extLst>
            </p:cNvPr>
            <p:cNvCxnSpPr>
              <a:stCxn id="5" idx="3"/>
              <a:endCxn id="6" idx="3"/>
            </p:cNvCxnSpPr>
            <p:nvPr/>
          </p:nvCxnSpPr>
          <p:spPr>
            <a:xfrm>
              <a:off x="4333097" y="2328623"/>
              <a:ext cx="247652" cy="1429333"/>
            </a:xfrm>
            <a:prstGeom prst="bentConnector3">
              <a:avLst>
                <a:gd name="adj1" fmla="val 566887"/>
              </a:avLst>
            </a:prstGeom>
            <a:noFill/>
            <a:ln w="38100" cap="flat" cmpd="sng" algn="ctr">
              <a:solidFill>
                <a:srgbClr val="4BACC6"/>
              </a:solidFill>
              <a:prstDash val="solid"/>
              <a:tailEnd type="triangle"/>
            </a:ln>
            <a:effectLst>
              <a:outerShdw blurRad="40000" dist="23000" dir="5400000" rotWithShape="0">
                <a:srgbClr val="000000">
                  <a:alpha val="35000"/>
                </a:srgbClr>
              </a:outerShdw>
            </a:effectLst>
          </p:spPr>
        </p:cxnSp>
        <p:cxnSp>
          <p:nvCxnSpPr>
            <p:cNvPr id="9" name="肘形连接符 8">
              <a:extLst>
                <a:ext uri="{FF2B5EF4-FFF2-40B4-BE49-F238E27FC236}">
                  <a16:creationId xmlns:a16="http://schemas.microsoft.com/office/drawing/2014/main" id="{D7DDE973-D74C-C63C-90BC-B41CC1EDEDFE}"/>
                </a:ext>
              </a:extLst>
            </p:cNvPr>
            <p:cNvCxnSpPr>
              <a:stCxn id="6" idx="1"/>
            </p:cNvCxnSpPr>
            <p:nvPr/>
          </p:nvCxnSpPr>
          <p:spPr>
            <a:xfrm rot="10800000" flipH="1">
              <a:off x="2600072" y="2318507"/>
              <a:ext cx="235475" cy="1439450"/>
            </a:xfrm>
            <a:prstGeom prst="bentConnector4">
              <a:avLst>
                <a:gd name="adj1" fmla="val -332494"/>
                <a:gd name="adj2" fmla="val 99863"/>
              </a:avLst>
            </a:prstGeom>
            <a:noFill/>
            <a:ln w="38100" cap="flat" cmpd="sng" algn="ctr">
              <a:solidFill>
                <a:srgbClr val="9BBB59"/>
              </a:solidFill>
              <a:prstDash val="solid"/>
              <a:tailEnd type="triangle"/>
            </a:ln>
            <a:effectLst>
              <a:outerShdw blurRad="40000" dist="23000" dir="5400000" rotWithShape="0">
                <a:srgbClr val="000000">
                  <a:alpha val="35000"/>
                </a:srgbClr>
              </a:outerShdw>
            </a:effectLst>
          </p:spPr>
        </p:cxnSp>
        <p:sp>
          <p:nvSpPr>
            <p:cNvPr id="10" name="文本框 9">
              <a:extLst>
                <a:ext uri="{FF2B5EF4-FFF2-40B4-BE49-F238E27FC236}">
                  <a16:creationId xmlns:a16="http://schemas.microsoft.com/office/drawing/2014/main" id="{D4CB8720-B01F-74FD-DF79-C92BADAB9C27}"/>
                </a:ext>
              </a:extLst>
            </p:cNvPr>
            <p:cNvSpPr txBox="1"/>
            <p:nvPr/>
          </p:nvSpPr>
          <p:spPr>
            <a:xfrm>
              <a:off x="4898260" y="2789017"/>
              <a:ext cx="970869" cy="293274"/>
            </a:xfrm>
            <a:prstGeom prst="rect">
              <a:avLst/>
            </a:prstGeom>
            <a:noFill/>
          </p:spPr>
          <p:txBody>
            <a:bodyPr wrap="square" rtlCol="0">
              <a:spAutoFit/>
            </a:bodyPr>
            <a:lstStyle/>
            <a:p>
              <a:pPr defTabSz="685800">
                <a:defRPr/>
              </a:pPr>
              <a:r>
                <a:rPr lang="zh-CN" altLang="en-US" sz="2000" kern="0" dirty="0">
                  <a:solidFill>
                    <a:srgbClr val="4BACC6"/>
                  </a:solidFill>
                  <a:latin typeface="Microsoft YaHei" panose="020B0503020204020204" pitchFamily="34" charset="-122"/>
                  <a:ea typeface="Microsoft YaHei" panose="020B0503020204020204" pitchFamily="34" charset="-122"/>
                </a:rPr>
                <a:t>动作</a:t>
              </a:r>
              <a:r>
                <a:rPr lang="en-US" altLang="zh-CN" sz="2000" kern="0" dirty="0">
                  <a:solidFill>
                    <a:prstClr val="black"/>
                  </a:solidFill>
                  <a:latin typeface="Microsoft YaHei" panose="020B0503020204020204" pitchFamily="34" charset="-122"/>
                  <a:ea typeface="Microsoft YaHei" panose="020B0503020204020204" pitchFamily="34" charset="-122"/>
                </a:rPr>
                <a:t> </a:t>
              </a:r>
              <a:endParaRPr lang="zh-CN" altLang="en-US" sz="2000" kern="0" dirty="0">
                <a:solidFill>
                  <a:prstClr val="black"/>
                </a:solidFill>
                <a:latin typeface="Microsoft YaHei" panose="020B0503020204020204" pitchFamily="34" charset="-122"/>
                <a:ea typeface="Microsoft YaHei" panose="020B0503020204020204" pitchFamily="34" charset="-122"/>
              </a:endParaRPr>
            </a:p>
          </p:txBody>
        </p:sp>
        <p:sp>
          <p:nvSpPr>
            <p:cNvPr id="11" name="文本框 10">
              <a:extLst>
                <a:ext uri="{FF2B5EF4-FFF2-40B4-BE49-F238E27FC236}">
                  <a16:creationId xmlns:a16="http://schemas.microsoft.com/office/drawing/2014/main" id="{B9C34633-6DC5-2499-CF01-8E4C462DF834}"/>
                </a:ext>
              </a:extLst>
            </p:cNvPr>
            <p:cNvSpPr txBox="1"/>
            <p:nvPr/>
          </p:nvSpPr>
          <p:spPr>
            <a:xfrm>
              <a:off x="535281" y="2742468"/>
              <a:ext cx="878973" cy="293274"/>
            </a:xfrm>
            <a:prstGeom prst="rect">
              <a:avLst/>
            </a:prstGeom>
            <a:noFill/>
          </p:spPr>
          <p:txBody>
            <a:bodyPr wrap="square" rtlCol="0">
              <a:spAutoFit/>
            </a:bodyPr>
            <a:lstStyle/>
            <a:p>
              <a:pPr defTabSz="685800">
                <a:defRPr/>
              </a:pPr>
              <a:r>
                <a:rPr lang="zh-CN" altLang="en-US" sz="2000" kern="0" dirty="0">
                  <a:solidFill>
                    <a:srgbClr val="C0504D"/>
                  </a:solidFill>
                  <a:latin typeface="Microsoft YaHei" panose="020B0503020204020204" pitchFamily="34" charset="-122"/>
                  <a:ea typeface="Microsoft YaHei" panose="020B0503020204020204" pitchFamily="34" charset="-122"/>
                </a:rPr>
                <a:t>状态</a:t>
              </a:r>
              <a:r>
                <a:rPr lang="en-US" altLang="zh-CN" sz="2000" kern="0" dirty="0">
                  <a:solidFill>
                    <a:prstClr val="black"/>
                  </a:solidFill>
                  <a:latin typeface="Microsoft YaHei" panose="020B0503020204020204" pitchFamily="34" charset="-122"/>
                  <a:ea typeface="Microsoft YaHei" panose="020B0503020204020204" pitchFamily="34" charset="-122"/>
                </a:rPr>
                <a:t> </a:t>
              </a:r>
              <a:endParaRPr lang="zh-CN" altLang="en-US" sz="2000" kern="0" dirty="0">
                <a:solidFill>
                  <a:prstClr val="black"/>
                </a:solidFill>
                <a:latin typeface="Microsoft YaHei" panose="020B0503020204020204" pitchFamily="34" charset="-122"/>
                <a:ea typeface="Microsoft YaHei" panose="020B0503020204020204" pitchFamily="34" charset="-122"/>
              </a:endParaRPr>
            </a:p>
          </p:txBody>
        </p:sp>
        <p:sp>
          <p:nvSpPr>
            <p:cNvPr id="12" name="文本框 11">
              <a:extLst>
                <a:ext uri="{FF2B5EF4-FFF2-40B4-BE49-F238E27FC236}">
                  <a16:creationId xmlns:a16="http://schemas.microsoft.com/office/drawing/2014/main" id="{FC46939C-77AB-59F4-91D7-946E6B9E96F7}"/>
                </a:ext>
              </a:extLst>
            </p:cNvPr>
            <p:cNvSpPr txBox="1"/>
            <p:nvPr/>
          </p:nvSpPr>
          <p:spPr>
            <a:xfrm>
              <a:off x="1843129" y="2742414"/>
              <a:ext cx="1142293" cy="293274"/>
            </a:xfrm>
            <a:prstGeom prst="rect">
              <a:avLst/>
            </a:prstGeom>
            <a:noFill/>
          </p:spPr>
          <p:txBody>
            <a:bodyPr wrap="square" rtlCol="0">
              <a:spAutoFit/>
            </a:bodyPr>
            <a:lstStyle/>
            <a:p>
              <a:pPr defTabSz="685800">
                <a:defRPr/>
              </a:pPr>
              <a:r>
                <a:rPr lang="zh-CN" altLang="en-US" sz="2000" kern="0" dirty="0">
                  <a:solidFill>
                    <a:srgbClr val="9BBB59"/>
                  </a:solidFill>
                  <a:latin typeface="Microsoft YaHei" panose="020B0503020204020204" pitchFamily="34" charset="-122"/>
                  <a:ea typeface="Microsoft YaHei" panose="020B0503020204020204" pitchFamily="34" charset="-122"/>
                </a:rPr>
                <a:t>奖赏</a:t>
              </a:r>
              <a:r>
                <a:rPr lang="en-US" altLang="zh-CN" sz="2000" kern="0" dirty="0">
                  <a:solidFill>
                    <a:prstClr val="black"/>
                  </a:solidFill>
                  <a:latin typeface="Microsoft YaHei" panose="020B0503020204020204" pitchFamily="34" charset="-122"/>
                  <a:ea typeface="Microsoft YaHei" panose="020B0503020204020204" pitchFamily="34" charset="-122"/>
                </a:rPr>
                <a:t> </a:t>
              </a:r>
              <a:endParaRPr lang="zh-CN" altLang="en-US" sz="2000" kern="0" dirty="0">
                <a:solidFill>
                  <a:prstClr val="black"/>
                </a:solidFill>
                <a:latin typeface="Microsoft YaHei" panose="020B0503020204020204" pitchFamily="34" charset="-122"/>
                <a:ea typeface="Microsoft YaHei" panose="020B0503020204020204" pitchFamily="34" charset="-122"/>
              </a:endParaRPr>
            </a:p>
          </p:txBody>
        </p:sp>
      </p:grpSp>
      <p:sp>
        <p:nvSpPr>
          <p:cNvPr id="13" name="文本框 12">
            <a:extLst>
              <a:ext uri="{FF2B5EF4-FFF2-40B4-BE49-F238E27FC236}">
                <a16:creationId xmlns:a16="http://schemas.microsoft.com/office/drawing/2014/main" id="{B80D4CC6-D580-1676-93E5-622436452B77}"/>
              </a:ext>
            </a:extLst>
          </p:cNvPr>
          <p:cNvSpPr txBox="1"/>
          <p:nvPr/>
        </p:nvSpPr>
        <p:spPr>
          <a:xfrm>
            <a:off x="717512" y="5356775"/>
            <a:ext cx="6083717" cy="400110"/>
          </a:xfrm>
          <a:prstGeom prst="rect">
            <a:avLst/>
          </a:prstGeom>
          <a:noFill/>
        </p:spPr>
        <p:txBody>
          <a:bodyPr wrap="none" rtlCol="0">
            <a:spAutoFit/>
          </a:bodyPr>
          <a:lstStyle/>
          <a:p>
            <a:r>
              <a:rPr kumimoji="1" lang="zh-CN" altLang="en-US" sz="2000" dirty="0">
                <a:latin typeface="Microsoft YaHei" panose="020B0503020204020204" pitchFamily="34" charset="-122"/>
                <a:ea typeface="Microsoft YaHei" panose="020B0503020204020204" pitchFamily="34" charset="-122"/>
              </a:rPr>
              <a:t>目标：通过采取最优的动作，使得累积奖赏达到最大</a:t>
            </a:r>
          </a:p>
        </p:txBody>
      </p:sp>
    </p:spTree>
    <p:extLst>
      <p:ext uri="{BB962C8B-B14F-4D97-AF65-F5344CB8AC3E}">
        <p14:creationId xmlns:p14="http://schemas.microsoft.com/office/powerpoint/2010/main" val="36667167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815AAD-1614-D68B-13D6-43EE93A7A7A5}"/>
              </a:ext>
            </a:extLst>
          </p:cNvPr>
          <p:cNvSpPr>
            <a:spLocks noGrp="1"/>
          </p:cNvSpPr>
          <p:nvPr>
            <p:ph type="title"/>
          </p:nvPr>
        </p:nvSpPr>
        <p:spPr/>
        <p:txBody>
          <a:bodyPr/>
          <a:lstStyle/>
          <a:p>
            <a:r>
              <a:rPr kumimoji="1" lang="zh-CN" altLang="en-US" dirty="0">
                <a:latin typeface="Microsoft YaHei" panose="020B0503020204020204" pitchFamily="34" charset="-122"/>
                <a:ea typeface="Microsoft YaHei" panose="020B0503020204020204" pitchFamily="34" charset="-122"/>
              </a:rPr>
              <a:t>相关应用</a:t>
            </a:r>
          </a:p>
        </p:txBody>
      </p:sp>
      <p:grpSp>
        <p:nvGrpSpPr>
          <p:cNvPr id="13" name="组合 12">
            <a:extLst>
              <a:ext uri="{FF2B5EF4-FFF2-40B4-BE49-F238E27FC236}">
                <a16:creationId xmlns:a16="http://schemas.microsoft.com/office/drawing/2014/main" id="{FD39C542-38AB-A657-A0DE-3D63317C3FD4}"/>
              </a:ext>
            </a:extLst>
          </p:cNvPr>
          <p:cNvGrpSpPr/>
          <p:nvPr/>
        </p:nvGrpSpPr>
        <p:grpSpPr>
          <a:xfrm>
            <a:off x="950636" y="824920"/>
            <a:ext cx="2672724" cy="2380866"/>
            <a:chOff x="332079" y="1904953"/>
            <a:chExt cx="1829601" cy="1506135"/>
          </a:xfrm>
        </p:grpSpPr>
        <p:pic>
          <p:nvPicPr>
            <p:cNvPr id="6" name="图片 5">
              <a:extLst>
                <a:ext uri="{FF2B5EF4-FFF2-40B4-BE49-F238E27FC236}">
                  <a16:creationId xmlns:a16="http://schemas.microsoft.com/office/drawing/2014/main" id="{6F60626C-D2F3-8388-ECC5-1ADA7B21408B}"/>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5000"/>
                      </a14:imgEffect>
                    </a14:imgLayer>
                  </a14:imgProps>
                </a:ext>
              </a:extLst>
            </a:blip>
            <a:stretch>
              <a:fillRect/>
            </a:stretch>
          </p:blipFill>
          <p:spPr>
            <a:xfrm>
              <a:off x="332079" y="1904953"/>
              <a:ext cx="1829601" cy="1215830"/>
            </a:xfrm>
            <a:prstGeom prst="rect">
              <a:avLst/>
            </a:prstGeom>
            <a:ln>
              <a:noFill/>
            </a:ln>
            <a:effectLst>
              <a:softEdge rad="50800"/>
            </a:effectLst>
          </p:spPr>
        </p:pic>
        <p:sp>
          <p:nvSpPr>
            <p:cNvPr id="8" name="文本框 7">
              <a:extLst>
                <a:ext uri="{FF2B5EF4-FFF2-40B4-BE49-F238E27FC236}">
                  <a16:creationId xmlns:a16="http://schemas.microsoft.com/office/drawing/2014/main" id="{AA7EDFC3-1F17-AB0A-F5EC-6E8A4FC909FC}"/>
                </a:ext>
              </a:extLst>
            </p:cNvPr>
            <p:cNvSpPr txBox="1"/>
            <p:nvPr/>
          </p:nvSpPr>
          <p:spPr>
            <a:xfrm>
              <a:off x="760839" y="3120783"/>
              <a:ext cx="803564" cy="290305"/>
            </a:xfrm>
            <a:prstGeom prst="rect">
              <a:avLst/>
            </a:prstGeom>
            <a:noFill/>
          </p:spPr>
          <p:txBody>
            <a:bodyPr wrap="square" rtlCol="0">
              <a:spAutoFit/>
            </a:bodyPr>
            <a:lstStyle/>
            <a:p>
              <a:pPr algn="ctr">
                <a:lnSpc>
                  <a:spcPct val="150000"/>
                </a:lnSpc>
              </a:pPr>
              <a:r>
                <a:rPr lang="zh-CN" altLang="en-US" dirty="0">
                  <a:solidFill>
                    <a:prstClr val="black"/>
                  </a:solidFill>
                  <a:latin typeface="Microsoft YaHei" panose="020B0503020204020204" pitchFamily="34" charset="-122"/>
                  <a:ea typeface="Microsoft YaHei" panose="020B0503020204020204" pitchFamily="34" charset="-122"/>
                  <a:cs typeface="Times New Roman" panose="02020603050405020304" pitchFamily="18" charset="0"/>
                </a:rPr>
                <a:t>游戏</a:t>
              </a:r>
              <a:r>
                <a:rPr lang="en-US" altLang="zh-CN" dirty="0">
                  <a:solidFill>
                    <a:prstClr val="black"/>
                  </a:solidFill>
                  <a:latin typeface="Microsoft YaHei" panose="020B0503020204020204" pitchFamily="34" charset="-122"/>
                  <a:ea typeface="Microsoft YaHei" panose="020B0503020204020204" pitchFamily="34" charset="-122"/>
                  <a:cs typeface="Times New Roman" panose="02020603050405020304" pitchFamily="18" charset="0"/>
                </a:rPr>
                <a:t>AI</a:t>
              </a:r>
              <a:endParaRPr lang="zh-CN" altLang="en-US" dirty="0">
                <a:solidFill>
                  <a:prstClr val="black"/>
                </a:solidFill>
                <a:latin typeface="Microsoft YaHei" panose="020B0503020204020204" pitchFamily="34" charset="-122"/>
                <a:ea typeface="Microsoft YaHei" panose="020B0503020204020204" pitchFamily="34" charset="-122"/>
                <a:cs typeface="Times New Roman" panose="02020603050405020304" pitchFamily="18" charset="0"/>
              </a:endParaRPr>
            </a:p>
          </p:txBody>
        </p:sp>
      </p:grpSp>
      <p:grpSp>
        <p:nvGrpSpPr>
          <p:cNvPr id="14" name="组合 13">
            <a:extLst>
              <a:ext uri="{FF2B5EF4-FFF2-40B4-BE49-F238E27FC236}">
                <a16:creationId xmlns:a16="http://schemas.microsoft.com/office/drawing/2014/main" id="{622A9A45-AA00-AE46-6FCE-9F2474C489BC}"/>
              </a:ext>
            </a:extLst>
          </p:cNvPr>
          <p:cNvGrpSpPr/>
          <p:nvPr/>
        </p:nvGrpSpPr>
        <p:grpSpPr>
          <a:xfrm>
            <a:off x="1099578" y="3278915"/>
            <a:ext cx="2584036" cy="2200717"/>
            <a:chOff x="2446291" y="1925537"/>
            <a:chExt cx="1820419" cy="1508483"/>
          </a:xfrm>
        </p:grpSpPr>
        <p:pic>
          <p:nvPicPr>
            <p:cNvPr id="5" name="图片 4">
              <a:extLst>
                <a:ext uri="{FF2B5EF4-FFF2-40B4-BE49-F238E27FC236}">
                  <a16:creationId xmlns:a16="http://schemas.microsoft.com/office/drawing/2014/main" id="{679A66E9-EAC5-43D5-30CA-146975A8C156}"/>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10000"/>
                      </a14:imgEffect>
                    </a14:imgLayer>
                  </a14:imgProps>
                </a:ext>
              </a:extLst>
            </a:blip>
            <a:stretch>
              <a:fillRect/>
            </a:stretch>
          </p:blipFill>
          <p:spPr>
            <a:xfrm>
              <a:off x="2446291" y="1925537"/>
              <a:ext cx="1820419" cy="1219520"/>
            </a:xfrm>
            <a:prstGeom prst="rect">
              <a:avLst/>
            </a:prstGeom>
            <a:ln>
              <a:noFill/>
            </a:ln>
            <a:effectLst>
              <a:softEdge rad="50800"/>
            </a:effectLst>
          </p:spPr>
        </p:pic>
        <p:sp>
          <p:nvSpPr>
            <p:cNvPr id="9" name="文本框 8">
              <a:extLst>
                <a:ext uri="{FF2B5EF4-FFF2-40B4-BE49-F238E27FC236}">
                  <a16:creationId xmlns:a16="http://schemas.microsoft.com/office/drawing/2014/main" id="{0AD4827F-911E-B3C7-2CB8-89316C4166AD}"/>
                </a:ext>
              </a:extLst>
            </p:cNvPr>
            <p:cNvSpPr txBox="1"/>
            <p:nvPr/>
          </p:nvSpPr>
          <p:spPr>
            <a:xfrm>
              <a:off x="2905979" y="3119461"/>
              <a:ext cx="803564" cy="314559"/>
            </a:xfrm>
            <a:prstGeom prst="rect">
              <a:avLst/>
            </a:prstGeom>
            <a:noFill/>
          </p:spPr>
          <p:txBody>
            <a:bodyPr wrap="square" rtlCol="0">
              <a:spAutoFit/>
            </a:bodyPr>
            <a:lstStyle/>
            <a:p>
              <a:pPr algn="ctr">
                <a:lnSpc>
                  <a:spcPct val="150000"/>
                </a:lnSpc>
              </a:pPr>
              <a:r>
                <a:rPr lang="zh-CN" altLang="en-US" dirty="0">
                  <a:solidFill>
                    <a:prstClr val="black"/>
                  </a:solidFill>
                  <a:latin typeface="Microsoft YaHei" panose="020B0503020204020204" pitchFamily="34" charset="-122"/>
                  <a:ea typeface="Microsoft YaHei" panose="020B0503020204020204" pitchFamily="34" charset="-122"/>
                  <a:cs typeface="Times New Roman" panose="02020603050405020304" pitchFamily="18" charset="0"/>
                </a:rPr>
                <a:t>工业控制</a:t>
              </a:r>
            </a:p>
          </p:txBody>
        </p:sp>
      </p:grpSp>
      <p:grpSp>
        <p:nvGrpSpPr>
          <p:cNvPr id="15" name="组合 14">
            <a:extLst>
              <a:ext uri="{FF2B5EF4-FFF2-40B4-BE49-F238E27FC236}">
                <a16:creationId xmlns:a16="http://schemas.microsoft.com/office/drawing/2014/main" id="{CFD69E54-266F-1826-9C81-2CE71B7D000C}"/>
              </a:ext>
            </a:extLst>
          </p:cNvPr>
          <p:cNvGrpSpPr/>
          <p:nvPr/>
        </p:nvGrpSpPr>
        <p:grpSpPr>
          <a:xfrm>
            <a:off x="5010976" y="797318"/>
            <a:ext cx="2697181" cy="2309866"/>
            <a:chOff x="4543677" y="1928688"/>
            <a:chExt cx="1830265" cy="1479533"/>
          </a:xfrm>
        </p:grpSpPr>
        <p:pic>
          <p:nvPicPr>
            <p:cNvPr id="4" name="Picture 4" descr="https://ss2.bdstatic.com/70cFvnSh_Q1YnxGkpoWK1HF6hhy/it/u=3414035744,4072717588&amp;fm=26&amp;gp=0.jpg">
              <a:extLst>
                <a:ext uri="{FF2B5EF4-FFF2-40B4-BE49-F238E27FC236}">
                  <a16:creationId xmlns:a16="http://schemas.microsoft.com/office/drawing/2014/main" id="{30C789F2-A143-4B43-9DC6-C3C237A37879}"/>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rightnessContrast bright="10000"/>
                      </a14:imgEffect>
                    </a14:imgLayer>
                  </a14:imgProps>
                </a:ext>
                <a:ext uri="{28A0092B-C50C-407E-A947-70E740481C1C}">
                  <a14:useLocalDpi xmlns:a14="http://schemas.microsoft.com/office/drawing/2010/main" val="0"/>
                </a:ext>
              </a:extLst>
            </a:blip>
            <a:srcRect/>
            <a:stretch>
              <a:fillRect/>
            </a:stretch>
          </p:blipFill>
          <p:spPr bwMode="auto">
            <a:xfrm>
              <a:off x="4543677" y="1928688"/>
              <a:ext cx="1830265" cy="1216369"/>
            </a:xfrm>
            <a:prstGeom prst="rect">
              <a:avLst/>
            </a:prstGeom>
            <a:ln>
              <a:noFill/>
            </a:ln>
            <a:effectLst>
              <a:softEdge rad="50800"/>
            </a:effectLst>
            <a:extLst>
              <a:ext uri="{909E8E84-426E-40DD-AFC4-6F175D3DCCD1}">
                <a14:hiddenFill xmlns:a14="http://schemas.microsoft.com/office/drawing/2010/main">
                  <a:solidFill>
                    <a:srgbClr val="FFFFFF"/>
                  </a:solidFill>
                </a14:hiddenFill>
              </a:ext>
            </a:extLst>
          </p:spPr>
        </p:pic>
        <p:sp>
          <p:nvSpPr>
            <p:cNvPr id="10" name="文本框 9">
              <a:extLst>
                <a:ext uri="{FF2B5EF4-FFF2-40B4-BE49-F238E27FC236}">
                  <a16:creationId xmlns:a16="http://schemas.microsoft.com/office/drawing/2014/main" id="{F42B3E73-214D-2C84-43E5-469E7B718AD0}"/>
                </a:ext>
              </a:extLst>
            </p:cNvPr>
            <p:cNvSpPr txBox="1"/>
            <p:nvPr/>
          </p:nvSpPr>
          <p:spPr>
            <a:xfrm>
              <a:off x="5030327" y="3114278"/>
              <a:ext cx="803564" cy="293943"/>
            </a:xfrm>
            <a:prstGeom prst="rect">
              <a:avLst/>
            </a:prstGeom>
            <a:noFill/>
          </p:spPr>
          <p:txBody>
            <a:bodyPr wrap="square" rtlCol="0">
              <a:spAutoFit/>
            </a:bodyPr>
            <a:lstStyle/>
            <a:p>
              <a:pPr algn="ctr">
                <a:lnSpc>
                  <a:spcPct val="150000"/>
                </a:lnSpc>
              </a:pPr>
              <a:r>
                <a:rPr lang="zh-CN" altLang="en-US" dirty="0">
                  <a:solidFill>
                    <a:prstClr val="black"/>
                  </a:solidFill>
                  <a:latin typeface="Microsoft YaHei" panose="020B0503020204020204" pitchFamily="34" charset="-122"/>
                  <a:ea typeface="Microsoft YaHei" panose="020B0503020204020204" pitchFamily="34" charset="-122"/>
                  <a:cs typeface="Times New Roman" panose="02020603050405020304" pitchFamily="18" charset="0"/>
                </a:rPr>
                <a:t>无人驾驶</a:t>
              </a:r>
            </a:p>
          </p:txBody>
        </p:sp>
      </p:grpSp>
      <p:grpSp>
        <p:nvGrpSpPr>
          <p:cNvPr id="16" name="组合 15">
            <a:extLst>
              <a:ext uri="{FF2B5EF4-FFF2-40B4-BE49-F238E27FC236}">
                <a16:creationId xmlns:a16="http://schemas.microsoft.com/office/drawing/2014/main" id="{C820E151-0DAA-8B55-3FBA-F840EC6D5D5A}"/>
              </a:ext>
            </a:extLst>
          </p:cNvPr>
          <p:cNvGrpSpPr/>
          <p:nvPr/>
        </p:nvGrpSpPr>
        <p:grpSpPr>
          <a:xfrm>
            <a:off x="5010976" y="3235266"/>
            <a:ext cx="2697181" cy="2216295"/>
            <a:chOff x="6659352" y="1914478"/>
            <a:chExt cx="1884960" cy="1584233"/>
          </a:xfrm>
        </p:grpSpPr>
        <p:pic>
          <p:nvPicPr>
            <p:cNvPr id="7" name="图片 6">
              <a:extLst>
                <a:ext uri="{FF2B5EF4-FFF2-40B4-BE49-F238E27FC236}">
                  <a16:creationId xmlns:a16="http://schemas.microsoft.com/office/drawing/2014/main" id="{B3D6B84B-6DC3-3C3E-B9C9-F636B5177938}"/>
                </a:ext>
              </a:extLst>
            </p:cNvPr>
            <p:cNvPicPr/>
            <p:nvPr/>
          </p:nvPicPr>
          <p:blipFill>
            <a:blip r:embed="rId8"/>
            <a:stretch>
              <a:fillRect/>
            </a:stretch>
          </p:blipFill>
          <p:spPr>
            <a:xfrm>
              <a:off x="6659352" y="1914478"/>
              <a:ext cx="1884960" cy="1302958"/>
            </a:xfrm>
            <a:prstGeom prst="rect">
              <a:avLst/>
            </a:prstGeom>
            <a:ln>
              <a:noFill/>
            </a:ln>
            <a:effectLst>
              <a:softEdge rad="50800"/>
            </a:effectLst>
          </p:spPr>
        </p:pic>
        <p:sp>
          <p:nvSpPr>
            <p:cNvPr id="11" name="文本框 10">
              <a:extLst>
                <a:ext uri="{FF2B5EF4-FFF2-40B4-BE49-F238E27FC236}">
                  <a16:creationId xmlns:a16="http://schemas.microsoft.com/office/drawing/2014/main" id="{098FEBCE-27FE-F2B1-9FE9-6AEF5E1F173C}"/>
                </a:ext>
              </a:extLst>
            </p:cNvPr>
            <p:cNvSpPr txBox="1"/>
            <p:nvPr/>
          </p:nvSpPr>
          <p:spPr>
            <a:xfrm>
              <a:off x="7200050" y="3170678"/>
              <a:ext cx="803564" cy="328033"/>
            </a:xfrm>
            <a:prstGeom prst="rect">
              <a:avLst/>
            </a:prstGeom>
            <a:noFill/>
          </p:spPr>
          <p:txBody>
            <a:bodyPr wrap="square" rtlCol="0">
              <a:spAutoFit/>
            </a:bodyPr>
            <a:lstStyle/>
            <a:p>
              <a:pPr algn="ctr">
                <a:lnSpc>
                  <a:spcPct val="150000"/>
                </a:lnSpc>
              </a:pPr>
              <a:r>
                <a:rPr lang="en-US" altLang="zh-CN" dirty="0">
                  <a:solidFill>
                    <a:prstClr val="black"/>
                  </a:solidFill>
                  <a:latin typeface="Microsoft YaHei" panose="020B0503020204020204" pitchFamily="34" charset="-122"/>
                  <a:ea typeface="Microsoft YaHei" panose="020B0503020204020204" pitchFamily="34" charset="-122"/>
                  <a:cs typeface="Times New Roman" panose="02020603050405020304" pitchFamily="18" charset="0"/>
                </a:rPr>
                <a:t>JS</a:t>
              </a:r>
              <a:r>
                <a:rPr lang="zh-CN" altLang="en-US" dirty="0">
                  <a:solidFill>
                    <a:prstClr val="black"/>
                  </a:solidFill>
                  <a:latin typeface="Microsoft YaHei" panose="020B0503020204020204" pitchFamily="34" charset="-122"/>
                  <a:ea typeface="Microsoft YaHei" panose="020B0503020204020204" pitchFamily="34" charset="-122"/>
                  <a:cs typeface="Times New Roman" panose="02020603050405020304" pitchFamily="18" charset="0"/>
                </a:rPr>
                <a:t>指控</a:t>
              </a:r>
            </a:p>
          </p:txBody>
        </p:sp>
      </p:grpSp>
      <p:sp>
        <p:nvSpPr>
          <p:cNvPr id="12" name="文本框 11">
            <a:extLst>
              <a:ext uri="{FF2B5EF4-FFF2-40B4-BE49-F238E27FC236}">
                <a16:creationId xmlns:a16="http://schemas.microsoft.com/office/drawing/2014/main" id="{3E4F9E32-DEAB-552A-859F-162A67A0CDEB}"/>
              </a:ext>
            </a:extLst>
          </p:cNvPr>
          <p:cNvSpPr txBox="1"/>
          <p:nvPr/>
        </p:nvSpPr>
        <p:spPr>
          <a:xfrm>
            <a:off x="328788" y="5496458"/>
            <a:ext cx="8604629" cy="874407"/>
          </a:xfrm>
          <a:prstGeom prst="rect">
            <a:avLst/>
          </a:prstGeom>
          <a:noFill/>
        </p:spPr>
        <p:txBody>
          <a:bodyPr wrap="square" rtlCol="0">
            <a:spAutoFit/>
          </a:bodyPr>
          <a:lstStyle/>
          <a:p>
            <a:pPr>
              <a:lnSpc>
                <a:spcPct val="150000"/>
              </a:lnSpc>
            </a:pPr>
            <a:r>
              <a:rPr lang="zh-CN" altLang="en-US" dirty="0">
                <a:solidFill>
                  <a:prstClr val="black"/>
                </a:solidFill>
                <a:latin typeface="Microsoft YaHei" panose="020B0503020204020204" pitchFamily="34" charset="-122"/>
                <a:ea typeface="Microsoft YaHei" panose="020B0503020204020204" pitchFamily="34" charset="-122"/>
                <a:cs typeface="Times New Roman" panose="02020603050405020304" pitchFamily="18" charset="0"/>
              </a:rPr>
              <a:t>强化学习是人工智能中重要的</a:t>
            </a:r>
            <a:r>
              <a:rPr lang="zh-CN" altLang="en-US" dirty="0">
                <a:solidFill>
                  <a:srgbClr val="FF0000"/>
                </a:solidFill>
                <a:latin typeface="Microsoft YaHei" panose="020B0503020204020204" pitchFamily="34" charset="-122"/>
                <a:ea typeface="Microsoft YaHei" panose="020B0503020204020204" pitchFamily="34" charset="-122"/>
                <a:cs typeface="Times New Roman" panose="02020603050405020304" pitchFamily="18" charset="0"/>
              </a:rPr>
              <a:t>建模、求解与优化</a:t>
            </a:r>
            <a:r>
              <a:rPr lang="zh-CN" altLang="en-US" dirty="0">
                <a:solidFill>
                  <a:prstClr val="black"/>
                </a:solidFill>
                <a:latin typeface="Microsoft YaHei" panose="020B0503020204020204" pitchFamily="34" charset="-122"/>
                <a:ea typeface="Microsoft YaHei" panose="020B0503020204020204" pitchFamily="34" charset="-122"/>
                <a:cs typeface="Times New Roman" panose="02020603050405020304" pitchFamily="18" charset="0"/>
              </a:rPr>
              <a:t>技术，近年来随着</a:t>
            </a:r>
            <a:r>
              <a:rPr lang="zh-CN" altLang="en-US" dirty="0">
                <a:solidFill>
                  <a:srgbClr val="FF0000"/>
                </a:solidFill>
                <a:latin typeface="Microsoft YaHei" panose="020B0503020204020204" pitchFamily="34" charset="-122"/>
                <a:ea typeface="Microsoft YaHei" panose="020B0503020204020204" pitchFamily="34" charset="-122"/>
                <a:cs typeface="Times New Roman" panose="02020603050405020304" pitchFamily="18" charset="0"/>
              </a:rPr>
              <a:t>深度学习</a:t>
            </a:r>
            <a:r>
              <a:rPr lang="zh-CN" altLang="en-US" dirty="0">
                <a:solidFill>
                  <a:prstClr val="black"/>
                </a:solidFill>
                <a:latin typeface="Microsoft YaHei" panose="020B0503020204020204" pitchFamily="34" charset="-122"/>
                <a:ea typeface="Microsoft YaHei" panose="020B0503020204020204" pitchFamily="34" charset="-122"/>
                <a:cs typeface="Times New Roman" panose="02020603050405020304" pitchFamily="18" charset="0"/>
              </a:rPr>
              <a:t>和</a:t>
            </a:r>
            <a:r>
              <a:rPr lang="zh-CN" altLang="en-US" dirty="0">
                <a:solidFill>
                  <a:srgbClr val="FF0000"/>
                </a:solidFill>
                <a:latin typeface="Microsoft YaHei" panose="020B0503020204020204" pitchFamily="34" charset="-122"/>
                <a:ea typeface="Microsoft YaHei" panose="020B0503020204020204" pitchFamily="34" charset="-122"/>
                <a:cs typeface="Times New Roman" panose="02020603050405020304" pitchFamily="18" charset="0"/>
              </a:rPr>
              <a:t>智能需求</a:t>
            </a:r>
            <a:r>
              <a:rPr lang="zh-CN" altLang="en-US" dirty="0">
                <a:solidFill>
                  <a:prstClr val="black"/>
                </a:solidFill>
                <a:latin typeface="Microsoft YaHei" panose="020B0503020204020204" pitchFamily="34" charset="-122"/>
                <a:ea typeface="Microsoft YaHei" panose="020B0503020204020204" pitchFamily="34" charset="-122"/>
                <a:cs typeface="Times New Roman" panose="02020603050405020304" pitchFamily="18" charset="0"/>
              </a:rPr>
              <a:t>的发展成为当前研究热点。</a:t>
            </a:r>
          </a:p>
        </p:txBody>
      </p:sp>
    </p:spTree>
    <p:extLst>
      <p:ext uri="{BB962C8B-B14F-4D97-AF65-F5344CB8AC3E}">
        <p14:creationId xmlns:p14="http://schemas.microsoft.com/office/powerpoint/2010/main" val="14953899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C6447C-ABA8-B825-36BC-87D6B974FCFF}"/>
              </a:ext>
            </a:extLst>
          </p:cNvPr>
          <p:cNvSpPr>
            <a:spLocks noGrp="1"/>
          </p:cNvSpPr>
          <p:nvPr>
            <p:ph type="title"/>
          </p:nvPr>
        </p:nvSpPr>
        <p:spPr/>
        <p:txBody>
          <a:bodyPr/>
          <a:lstStyle/>
          <a:p>
            <a:r>
              <a:rPr kumimoji="1" lang="en-US" altLang="zh-CN" dirty="0"/>
              <a:t>Cart-Pole</a:t>
            </a:r>
            <a:endParaRPr kumimoji="1" lang="zh-CN" altLang="en-US" dirty="0"/>
          </a:p>
        </p:txBody>
      </p:sp>
      <p:pic>
        <p:nvPicPr>
          <p:cNvPr id="4" name="内容占位符 3">
            <a:extLst>
              <a:ext uri="{FF2B5EF4-FFF2-40B4-BE49-F238E27FC236}">
                <a16:creationId xmlns:a16="http://schemas.microsoft.com/office/drawing/2014/main" id="{E827C48D-307C-F831-E257-8E98244E4226}"/>
              </a:ext>
            </a:extLst>
          </p:cNvPr>
          <p:cNvPicPr>
            <a:picLocks noGrp="1" noChangeAspect="1"/>
          </p:cNvPicPr>
          <p:nvPr>
            <p:ph idx="1"/>
          </p:nvPr>
        </p:nvPicPr>
        <p:blipFill>
          <a:blip r:embed="rId2"/>
          <a:stretch>
            <a:fillRect/>
          </a:stretch>
        </p:blipFill>
        <p:spPr>
          <a:xfrm>
            <a:off x="298009" y="1504950"/>
            <a:ext cx="3632200" cy="3848100"/>
          </a:xfrm>
          <a:prstGeom prst="rect">
            <a:avLst/>
          </a:prstGeom>
        </p:spPr>
      </p:pic>
      <p:sp>
        <p:nvSpPr>
          <p:cNvPr id="6" name="文本框 5">
            <a:extLst>
              <a:ext uri="{FF2B5EF4-FFF2-40B4-BE49-F238E27FC236}">
                <a16:creationId xmlns:a16="http://schemas.microsoft.com/office/drawing/2014/main" id="{57433CA1-03FB-01E1-A0F5-017AFDE2D790}"/>
              </a:ext>
            </a:extLst>
          </p:cNvPr>
          <p:cNvSpPr txBox="1"/>
          <p:nvPr/>
        </p:nvSpPr>
        <p:spPr>
          <a:xfrm>
            <a:off x="4025900" y="2093698"/>
            <a:ext cx="4660900" cy="2120902"/>
          </a:xfrm>
          <a:prstGeom prst="rect">
            <a:avLst/>
          </a:prstGeom>
          <a:noFill/>
        </p:spPr>
        <p:txBody>
          <a:bodyPr wrap="square">
            <a:spAutoFit/>
          </a:bodyPr>
          <a:lstStyle/>
          <a:p>
            <a:pPr marL="285750" indent="-285750">
              <a:lnSpc>
                <a:spcPct val="150000"/>
              </a:lnSpc>
              <a:buFont typeface="Arial" panose="020B0604020202020204" pitchFamily="34" charset="0"/>
              <a:buChar char="•"/>
            </a:pPr>
            <a:r>
              <a:rPr lang="zh-CN" altLang="en-US" dirty="0">
                <a:latin typeface="Microsoft YaHei" panose="020B0503020204020204" pitchFamily="34" charset="-122"/>
                <a:ea typeface="Microsoft YaHei" panose="020B0503020204020204" pitchFamily="34" charset="-122"/>
              </a:rPr>
              <a:t>目标：在推车顶部平衡一根杆子</a:t>
            </a:r>
            <a:endParaRPr lang="en-US" altLang="zh-CN" dirty="0">
              <a:latin typeface="Microsoft YaHei" panose="020B0503020204020204" pitchFamily="34" charset="-122"/>
              <a:ea typeface="Microsoft YaHei" panose="020B0503020204020204" pitchFamily="34" charset="-122"/>
            </a:endParaRPr>
          </a:p>
          <a:p>
            <a:pPr marL="285750" indent="-285750">
              <a:lnSpc>
                <a:spcPct val="150000"/>
              </a:lnSpc>
              <a:buFont typeface="Arial" panose="020B0604020202020204" pitchFamily="34" charset="0"/>
              <a:buChar char="•"/>
            </a:pPr>
            <a:endParaRPr lang="zh-CN" altLang="en-US" dirty="0">
              <a:latin typeface="Microsoft YaHei" panose="020B0503020204020204" pitchFamily="34" charset="-122"/>
              <a:ea typeface="Microsoft YaHei" panose="020B0503020204020204" pitchFamily="34" charset="-122"/>
            </a:endParaRPr>
          </a:p>
          <a:p>
            <a:pPr marL="285750" indent="-285750">
              <a:lnSpc>
                <a:spcPct val="150000"/>
              </a:lnSpc>
              <a:buFont typeface="Arial" panose="020B0604020202020204" pitchFamily="34" charset="0"/>
              <a:buChar char="•"/>
            </a:pPr>
            <a:r>
              <a:rPr lang="zh-CN" altLang="en-US" dirty="0">
                <a:latin typeface="Microsoft YaHei" panose="020B0503020204020204" pitchFamily="34" charset="-122"/>
                <a:ea typeface="Microsoft YaHei" panose="020B0503020204020204" pitchFamily="34" charset="-122"/>
              </a:rPr>
              <a:t>状态：角度、角速度、位置、水平速度 </a:t>
            </a:r>
            <a:endParaRPr lang="en-US" altLang="zh-CN" dirty="0">
              <a:latin typeface="Microsoft YaHei" panose="020B0503020204020204" pitchFamily="34" charset="-122"/>
              <a:ea typeface="Microsoft YaHei" panose="020B0503020204020204" pitchFamily="34" charset="-122"/>
            </a:endParaRPr>
          </a:p>
          <a:p>
            <a:pPr marL="285750" indent="-285750">
              <a:lnSpc>
                <a:spcPct val="150000"/>
              </a:lnSpc>
              <a:buFont typeface="Arial" panose="020B0604020202020204" pitchFamily="34" charset="0"/>
              <a:buChar char="•"/>
            </a:pPr>
            <a:r>
              <a:rPr lang="zh-CN" altLang="en-US" dirty="0">
                <a:latin typeface="Microsoft YaHei" panose="020B0503020204020204" pitchFamily="34" charset="-122"/>
                <a:ea typeface="Microsoft YaHei" panose="020B0503020204020204" pitchFamily="34" charset="-122"/>
              </a:rPr>
              <a:t>动作：施加在小车上的水平力</a:t>
            </a:r>
          </a:p>
          <a:p>
            <a:pPr marL="285750" indent="-285750">
              <a:lnSpc>
                <a:spcPct val="150000"/>
              </a:lnSpc>
              <a:buFont typeface="Arial" panose="020B0604020202020204" pitchFamily="34" charset="0"/>
              <a:buChar char="•"/>
            </a:pPr>
            <a:r>
              <a:rPr lang="zh-CN" altLang="en-US" dirty="0">
                <a:latin typeface="Microsoft YaHei" panose="020B0503020204020204" pitchFamily="34" charset="-122"/>
                <a:ea typeface="Microsoft YaHei" panose="020B0503020204020204" pitchFamily="34" charset="-122"/>
              </a:rPr>
              <a:t>奖励：如果杆是直立的，则</a:t>
            </a:r>
            <a:r>
              <a:rPr lang="en-US" altLang="zh-CN" dirty="0">
                <a:latin typeface="Microsoft YaHei" panose="020B0503020204020204" pitchFamily="34" charset="-122"/>
                <a:ea typeface="Microsoft YaHei" panose="020B0503020204020204" pitchFamily="34" charset="-122"/>
              </a:rPr>
              <a:t>+</a:t>
            </a:r>
            <a:r>
              <a:rPr lang="zh-CN" altLang="en-US" dirty="0">
                <a:latin typeface="Microsoft YaHei" panose="020B0503020204020204" pitchFamily="34" charset="-122"/>
                <a:ea typeface="Microsoft YaHei" panose="020B0503020204020204" pitchFamily="34" charset="-122"/>
              </a:rPr>
              <a:t>1</a:t>
            </a:r>
          </a:p>
        </p:txBody>
      </p:sp>
    </p:spTree>
    <p:extLst>
      <p:ext uri="{BB962C8B-B14F-4D97-AF65-F5344CB8AC3E}">
        <p14:creationId xmlns:p14="http://schemas.microsoft.com/office/powerpoint/2010/main" val="317046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AE4506-6A11-EED3-6144-AA00F9FF7DBB}"/>
              </a:ext>
            </a:extLst>
          </p:cNvPr>
          <p:cNvSpPr>
            <a:spLocks noGrp="1"/>
          </p:cNvSpPr>
          <p:nvPr>
            <p:ph type="title"/>
          </p:nvPr>
        </p:nvSpPr>
        <p:spPr/>
        <p:txBody>
          <a:bodyPr/>
          <a:lstStyle/>
          <a:p>
            <a:r>
              <a:rPr lang="en" altLang="zh-CN" sz="2800" dirty="0">
                <a:effectLst/>
                <a:latin typeface="ArialMT"/>
              </a:rPr>
              <a:t>Robot Locomotion </a:t>
            </a:r>
            <a:endParaRPr kumimoji="1" lang="zh-CN" altLang="en-US" sz="4400" dirty="0"/>
          </a:p>
        </p:txBody>
      </p:sp>
      <p:pic>
        <p:nvPicPr>
          <p:cNvPr id="4" name="内容占位符 3">
            <a:extLst>
              <a:ext uri="{FF2B5EF4-FFF2-40B4-BE49-F238E27FC236}">
                <a16:creationId xmlns:a16="http://schemas.microsoft.com/office/drawing/2014/main" id="{CA032DF4-7739-8527-1FA7-8D36B9FFE6BD}"/>
              </a:ext>
            </a:extLst>
          </p:cNvPr>
          <p:cNvPicPr>
            <a:picLocks noGrp="1" noChangeAspect="1"/>
          </p:cNvPicPr>
          <p:nvPr>
            <p:ph idx="1"/>
          </p:nvPr>
        </p:nvPicPr>
        <p:blipFill>
          <a:blip r:embed="rId2"/>
          <a:stretch>
            <a:fillRect/>
          </a:stretch>
        </p:blipFill>
        <p:spPr>
          <a:xfrm>
            <a:off x="1562100" y="850900"/>
            <a:ext cx="6019800" cy="2997200"/>
          </a:xfrm>
          <a:prstGeom prst="rect">
            <a:avLst/>
          </a:prstGeom>
        </p:spPr>
      </p:pic>
      <p:sp>
        <p:nvSpPr>
          <p:cNvPr id="6" name="文本框 5">
            <a:extLst>
              <a:ext uri="{FF2B5EF4-FFF2-40B4-BE49-F238E27FC236}">
                <a16:creationId xmlns:a16="http://schemas.microsoft.com/office/drawing/2014/main" id="{8F2F3F3F-D3C5-FA80-BE0B-676BE9544CB3}"/>
              </a:ext>
            </a:extLst>
          </p:cNvPr>
          <p:cNvSpPr txBox="1"/>
          <p:nvPr/>
        </p:nvSpPr>
        <p:spPr>
          <a:xfrm>
            <a:off x="1790700" y="4301697"/>
            <a:ext cx="5791200" cy="2120902"/>
          </a:xfrm>
          <a:prstGeom prst="rect">
            <a:avLst/>
          </a:prstGeom>
          <a:noFill/>
        </p:spPr>
        <p:txBody>
          <a:bodyPr wrap="square">
            <a:spAutoFit/>
          </a:bodyPr>
          <a:lstStyle/>
          <a:p>
            <a:pPr marL="285750" indent="-285750">
              <a:lnSpc>
                <a:spcPct val="150000"/>
              </a:lnSpc>
              <a:buFont typeface="Arial" panose="020B0604020202020204" pitchFamily="34" charset="0"/>
              <a:buChar char="•"/>
            </a:pPr>
            <a:r>
              <a:rPr lang="zh-CN" altLang="en-US" dirty="0">
                <a:latin typeface="Microsoft YaHei" panose="020B0503020204020204" pitchFamily="34" charset="-122"/>
                <a:ea typeface="Microsoft YaHei" panose="020B0503020204020204" pitchFamily="34" charset="-122"/>
              </a:rPr>
              <a:t>目的：使机器人向前移动</a:t>
            </a:r>
            <a:endParaRPr lang="en-US" altLang="zh-CN" dirty="0">
              <a:latin typeface="Microsoft YaHei" panose="020B0503020204020204" pitchFamily="34" charset="-122"/>
              <a:ea typeface="Microsoft YaHei" panose="020B0503020204020204" pitchFamily="34" charset="-122"/>
            </a:endParaRPr>
          </a:p>
          <a:p>
            <a:pPr marL="285750" indent="-285750">
              <a:lnSpc>
                <a:spcPct val="150000"/>
              </a:lnSpc>
              <a:buFont typeface="Arial" panose="020B0604020202020204" pitchFamily="34" charset="0"/>
              <a:buChar char="•"/>
            </a:pPr>
            <a:endParaRPr lang="zh-CN" altLang="en-US" dirty="0">
              <a:latin typeface="Microsoft YaHei" panose="020B0503020204020204" pitchFamily="34" charset="-122"/>
              <a:ea typeface="Microsoft YaHei" panose="020B0503020204020204" pitchFamily="34" charset="-122"/>
            </a:endParaRPr>
          </a:p>
          <a:p>
            <a:pPr marL="285750" indent="-285750">
              <a:lnSpc>
                <a:spcPct val="150000"/>
              </a:lnSpc>
              <a:buFont typeface="Arial" panose="020B0604020202020204" pitchFamily="34" charset="0"/>
              <a:buChar char="•"/>
            </a:pPr>
            <a:r>
              <a:rPr lang="zh-CN" altLang="en-US" dirty="0">
                <a:latin typeface="Microsoft YaHei" panose="020B0503020204020204" pitchFamily="34" charset="-122"/>
                <a:ea typeface="Microsoft YaHei" panose="020B0503020204020204" pitchFamily="34" charset="-122"/>
              </a:rPr>
              <a:t>状态：关节的角度和位置</a:t>
            </a:r>
          </a:p>
          <a:p>
            <a:pPr marL="285750" indent="-285750">
              <a:lnSpc>
                <a:spcPct val="150000"/>
              </a:lnSpc>
              <a:buFont typeface="Arial" panose="020B0604020202020204" pitchFamily="34" charset="0"/>
              <a:buChar char="•"/>
            </a:pPr>
            <a:r>
              <a:rPr lang="zh-CN" altLang="en-US" dirty="0">
                <a:latin typeface="Microsoft YaHei" panose="020B0503020204020204" pitchFamily="34" charset="-122"/>
                <a:ea typeface="Microsoft YaHei" panose="020B0503020204020204" pitchFamily="34" charset="-122"/>
              </a:rPr>
              <a:t>动作：施加在关节上的扭矩</a:t>
            </a:r>
            <a:endParaRPr lang="en-US" altLang="zh-CN" dirty="0">
              <a:latin typeface="Microsoft YaHei" panose="020B0503020204020204" pitchFamily="34" charset="-122"/>
              <a:ea typeface="Microsoft YaHei" panose="020B0503020204020204" pitchFamily="34" charset="-122"/>
            </a:endParaRPr>
          </a:p>
          <a:p>
            <a:pPr marL="285750" indent="-285750">
              <a:lnSpc>
                <a:spcPct val="150000"/>
              </a:lnSpc>
              <a:buFont typeface="Arial" panose="020B0604020202020204" pitchFamily="34" charset="0"/>
              <a:buChar char="•"/>
            </a:pPr>
            <a:r>
              <a:rPr lang="zh-CN" altLang="en-US" dirty="0">
                <a:latin typeface="Microsoft YaHei" panose="020B0503020204020204" pitchFamily="34" charset="-122"/>
                <a:ea typeface="Microsoft YaHei" panose="020B0503020204020204" pitchFamily="34" charset="-122"/>
              </a:rPr>
              <a:t>奖励：每次直立向前移动</a:t>
            </a:r>
            <a:r>
              <a:rPr lang="en-US" altLang="zh-CN" dirty="0">
                <a:latin typeface="Microsoft YaHei" panose="020B0503020204020204" pitchFamily="34" charset="-122"/>
                <a:ea typeface="Microsoft YaHei" panose="020B0503020204020204" pitchFamily="34" charset="-122"/>
              </a:rPr>
              <a:t>1</a:t>
            </a:r>
            <a:r>
              <a:rPr lang="zh-CN" altLang="en-US" dirty="0">
                <a:latin typeface="Microsoft YaHei" panose="020B0503020204020204" pitchFamily="34" charset="-122"/>
                <a:ea typeface="Microsoft YaHei" panose="020B0503020204020204" pitchFamily="34" charset="-122"/>
              </a:rPr>
              <a:t>步</a:t>
            </a:r>
            <a:r>
              <a:rPr lang="en-US" altLang="zh-CN" dirty="0">
                <a:latin typeface="Microsoft YaHei" panose="020B0503020204020204" pitchFamily="34" charset="-122"/>
                <a:ea typeface="Microsoft YaHei" panose="020B0503020204020204" pitchFamily="34" charset="-122"/>
              </a:rPr>
              <a:t>+1</a:t>
            </a:r>
            <a:endParaRPr lang="zh-CN" altLang="en-US"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427767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1FB2BF-4354-9B0D-9C7D-64A7B726BB7D}"/>
              </a:ext>
            </a:extLst>
          </p:cNvPr>
          <p:cNvSpPr>
            <a:spLocks noGrp="1"/>
          </p:cNvSpPr>
          <p:nvPr>
            <p:ph type="title"/>
          </p:nvPr>
        </p:nvSpPr>
        <p:spPr/>
        <p:txBody>
          <a:bodyPr/>
          <a:lstStyle/>
          <a:p>
            <a:r>
              <a:rPr kumimoji="1" lang="en-US" altLang="zh-CN" dirty="0"/>
              <a:t>Atari Games</a:t>
            </a:r>
            <a:endParaRPr kumimoji="1" lang="zh-CN" altLang="en-US" dirty="0"/>
          </a:p>
        </p:txBody>
      </p:sp>
      <p:pic>
        <p:nvPicPr>
          <p:cNvPr id="4" name="内容占位符 3">
            <a:extLst>
              <a:ext uri="{FF2B5EF4-FFF2-40B4-BE49-F238E27FC236}">
                <a16:creationId xmlns:a16="http://schemas.microsoft.com/office/drawing/2014/main" id="{F416AC35-918A-5F09-5EA2-C8CEA30B480D}"/>
              </a:ext>
            </a:extLst>
          </p:cNvPr>
          <p:cNvPicPr>
            <a:picLocks noGrp="1" noChangeAspect="1"/>
          </p:cNvPicPr>
          <p:nvPr>
            <p:ph idx="1"/>
          </p:nvPr>
        </p:nvPicPr>
        <p:blipFill>
          <a:blip r:embed="rId2"/>
          <a:stretch>
            <a:fillRect/>
          </a:stretch>
        </p:blipFill>
        <p:spPr>
          <a:xfrm>
            <a:off x="302532" y="1149408"/>
            <a:ext cx="8538936" cy="1358467"/>
          </a:xfrm>
          <a:prstGeom prst="rect">
            <a:avLst/>
          </a:prstGeom>
        </p:spPr>
      </p:pic>
      <p:sp>
        <p:nvSpPr>
          <p:cNvPr id="6" name="文本框 5">
            <a:extLst>
              <a:ext uri="{FF2B5EF4-FFF2-40B4-BE49-F238E27FC236}">
                <a16:creationId xmlns:a16="http://schemas.microsoft.com/office/drawing/2014/main" id="{E64A4720-7E1C-E5FD-DAF5-6BC2BDFC6141}"/>
              </a:ext>
            </a:extLst>
          </p:cNvPr>
          <p:cNvSpPr txBox="1"/>
          <p:nvPr/>
        </p:nvSpPr>
        <p:spPr>
          <a:xfrm>
            <a:off x="2197100" y="3038747"/>
            <a:ext cx="5803900" cy="2120902"/>
          </a:xfrm>
          <a:prstGeom prst="rect">
            <a:avLst/>
          </a:prstGeom>
          <a:noFill/>
        </p:spPr>
        <p:txBody>
          <a:bodyPr wrap="square">
            <a:spAutoFit/>
          </a:bodyPr>
          <a:lstStyle/>
          <a:p>
            <a:pPr marL="285750" indent="-285750">
              <a:lnSpc>
                <a:spcPct val="150000"/>
              </a:lnSpc>
              <a:buFont typeface="Arial" panose="020B0604020202020204" pitchFamily="34" charset="0"/>
              <a:buChar char="•"/>
            </a:pPr>
            <a:r>
              <a:rPr lang="zh-CN" altLang="en-US" dirty="0">
                <a:latin typeface="Microsoft YaHei" panose="020B0503020204020204" pitchFamily="34" charset="-122"/>
                <a:ea typeface="Microsoft YaHei" panose="020B0503020204020204" pitchFamily="34" charset="-122"/>
              </a:rPr>
              <a:t>目标：以最高分完成游戏</a:t>
            </a:r>
            <a:endParaRPr lang="en-US" altLang="zh-CN" dirty="0">
              <a:latin typeface="Microsoft YaHei" panose="020B0503020204020204" pitchFamily="34" charset="-122"/>
              <a:ea typeface="Microsoft YaHei" panose="020B0503020204020204" pitchFamily="34" charset="-122"/>
            </a:endParaRPr>
          </a:p>
          <a:p>
            <a:pPr marL="285750" indent="-285750">
              <a:lnSpc>
                <a:spcPct val="150000"/>
              </a:lnSpc>
              <a:buFont typeface="Arial" panose="020B0604020202020204" pitchFamily="34" charset="0"/>
              <a:buChar char="•"/>
            </a:pPr>
            <a:endParaRPr lang="zh-CN" altLang="en-US" dirty="0">
              <a:latin typeface="Microsoft YaHei" panose="020B0503020204020204" pitchFamily="34" charset="-122"/>
              <a:ea typeface="Microsoft YaHei" panose="020B0503020204020204" pitchFamily="34" charset="-122"/>
            </a:endParaRPr>
          </a:p>
          <a:p>
            <a:pPr marL="285750" indent="-285750">
              <a:lnSpc>
                <a:spcPct val="150000"/>
              </a:lnSpc>
              <a:buFont typeface="Arial" panose="020B0604020202020204" pitchFamily="34" charset="0"/>
              <a:buChar char="•"/>
            </a:pPr>
            <a:r>
              <a:rPr lang="zh-CN" altLang="en-US" dirty="0">
                <a:latin typeface="Microsoft YaHei" panose="020B0503020204020204" pitchFamily="34" charset="-122"/>
                <a:ea typeface="Microsoft YaHei" panose="020B0503020204020204" pitchFamily="34" charset="-122"/>
              </a:rPr>
              <a:t>状态：游戏状态的原始像素输入</a:t>
            </a:r>
          </a:p>
          <a:p>
            <a:pPr marL="285750" indent="-285750">
              <a:lnSpc>
                <a:spcPct val="150000"/>
              </a:lnSpc>
              <a:buFont typeface="Arial" panose="020B0604020202020204" pitchFamily="34" charset="0"/>
              <a:buChar char="•"/>
            </a:pPr>
            <a:r>
              <a:rPr lang="zh-CN" altLang="en-US" dirty="0">
                <a:latin typeface="Microsoft YaHei" panose="020B0503020204020204" pitchFamily="34" charset="-122"/>
                <a:ea typeface="Microsoft YaHei" panose="020B0503020204020204" pitchFamily="34" charset="-122"/>
              </a:rPr>
              <a:t>动作：游戏控制，例如 左、右、上、下</a:t>
            </a:r>
            <a:endParaRPr lang="en-US" altLang="zh-CN" dirty="0">
              <a:latin typeface="Microsoft YaHei" panose="020B0503020204020204" pitchFamily="34" charset="-122"/>
              <a:ea typeface="Microsoft YaHei" panose="020B0503020204020204" pitchFamily="34" charset="-122"/>
            </a:endParaRPr>
          </a:p>
          <a:p>
            <a:pPr marL="285750" indent="-285750">
              <a:lnSpc>
                <a:spcPct val="150000"/>
              </a:lnSpc>
              <a:buFont typeface="Arial" panose="020B0604020202020204" pitchFamily="34" charset="0"/>
              <a:buChar char="•"/>
            </a:pPr>
            <a:r>
              <a:rPr lang="zh-CN" altLang="en-US" dirty="0">
                <a:latin typeface="Microsoft YaHei" panose="020B0503020204020204" pitchFamily="34" charset="-122"/>
                <a:ea typeface="Microsoft YaHei" panose="020B0503020204020204" pitchFamily="34" charset="-122"/>
              </a:rPr>
              <a:t>奖励：分数增加/减少</a:t>
            </a:r>
          </a:p>
        </p:txBody>
      </p:sp>
    </p:spTree>
    <p:extLst>
      <p:ext uri="{BB962C8B-B14F-4D97-AF65-F5344CB8AC3E}">
        <p14:creationId xmlns:p14="http://schemas.microsoft.com/office/powerpoint/2010/main" val="360067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8BEED5-A1A1-1D55-EC18-3472DA896529}"/>
              </a:ext>
            </a:extLst>
          </p:cNvPr>
          <p:cNvSpPr>
            <a:spLocks noGrp="1"/>
          </p:cNvSpPr>
          <p:nvPr>
            <p:ph type="title"/>
          </p:nvPr>
        </p:nvSpPr>
        <p:spPr/>
        <p:txBody>
          <a:bodyPr/>
          <a:lstStyle/>
          <a:p>
            <a:r>
              <a:rPr kumimoji="1" lang="en-US" altLang="zh-CN" dirty="0"/>
              <a:t>Go</a:t>
            </a:r>
            <a:endParaRPr kumimoji="1" lang="zh-CN" altLang="en-US" dirty="0"/>
          </a:p>
        </p:txBody>
      </p:sp>
      <p:pic>
        <p:nvPicPr>
          <p:cNvPr id="4" name="内容占位符 3">
            <a:extLst>
              <a:ext uri="{FF2B5EF4-FFF2-40B4-BE49-F238E27FC236}">
                <a16:creationId xmlns:a16="http://schemas.microsoft.com/office/drawing/2014/main" id="{33F3FE7C-C91B-9E23-4BB0-C865F04B972E}"/>
              </a:ext>
            </a:extLst>
          </p:cNvPr>
          <p:cNvPicPr>
            <a:picLocks noGrp="1" noChangeAspect="1"/>
          </p:cNvPicPr>
          <p:nvPr>
            <p:ph idx="1"/>
          </p:nvPr>
        </p:nvPicPr>
        <p:blipFill>
          <a:blip r:embed="rId2"/>
          <a:stretch>
            <a:fillRect/>
          </a:stretch>
        </p:blipFill>
        <p:spPr>
          <a:xfrm>
            <a:off x="298009" y="1104900"/>
            <a:ext cx="4686300" cy="4648200"/>
          </a:xfrm>
          <a:prstGeom prst="rect">
            <a:avLst/>
          </a:prstGeom>
        </p:spPr>
      </p:pic>
      <p:sp>
        <p:nvSpPr>
          <p:cNvPr id="6" name="文本框 5">
            <a:extLst>
              <a:ext uri="{FF2B5EF4-FFF2-40B4-BE49-F238E27FC236}">
                <a16:creationId xmlns:a16="http://schemas.microsoft.com/office/drawing/2014/main" id="{91B6FC23-D23E-D3D7-81C4-3277B54BBD62}"/>
              </a:ext>
            </a:extLst>
          </p:cNvPr>
          <p:cNvSpPr txBox="1"/>
          <p:nvPr/>
        </p:nvSpPr>
        <p:spPr>
          <a:xfrm>
            <a:off x="5054600" y="2054136"/>
            <a:ext cx="3791391" cy="253640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zh-CN" altLang="en-US" dirty="0">
                <a:latin typeface="Microsoft YaHei" panose="020B0503020204020204" pitchFamily="34" charset="-122"/>
                <a:ea typeface="Microsoft YaHei" panose="020B0503020204020204" pitchFamily="34" charset="-122"/>
              </a:rPr>
              <a:t>目标：赢得比赛</a:t>
            </a:r>
            <a:endParaRPr lang="en-US" altLang="zh-CN" dirty="0">
              <a:latin typeface="Microsoft YaHei" panose="020B0503020204020204" pitchFamily="34" charset="-122"/>
              <a:ea typeface="Microsoft YaHei" panose="020B0503020204020204" pitchFamily="34" charset="-122"/>
            </a:endParaRPr>
          </a:p>
          <a:p>
            <a:pPr marL="285750" indent="-285750">
              <a:lnSpc>
                <a:spcPct val="150000"/>
              </a:lnSpc>
              <a:buFont typeface="Arial" panose="020B0604020202020204" pitchFamily="34" charset="0"/>
              <a:buChar char="•"/>
            </a:pPr>
            <a:endParaRPr lang="zh-CN" altLang="en-US" dirty="0">
              <a:latin typeface="Microsoft YaHei" panose="020B0503020204020204" pitchFamily="34" charset="-122"/>
              <a:ea typeface="Microsoft YaHei" panose="020B0503020204020204" pitchFamily="34" charset="-122"/>
            </a:endParaRPr>
          </a:p>
          <a:p>
            <a:pPr marL="285750" indent="-285750">
              <a:lnSpc>
                <a:spcPct val="150000"/>
              </a:lnSpc>
              <a:buFont typeface="Arial" panose="020B0604020202020204" pitchFamily="34" charset="0"/>
              <a:buChar char="•"/>
            </a:pPr>
            <a:r>
              <a:rPr lang="zh-CN" altLang="en-US" dirty="0">
                <a:latin typeface="Microsoft YaHei" panose="020B0503020204020204" pitchFamily="34" charset="-122"/>
                <a:ea typeface="Microsoft YaHei" panose="020B0503020204020204" pitchFamily="34" charset="-122"/>
              </a:rPr>
              <a:t>状态：所有棋子的位置</a:t>
            </a:r>
          </a:p>
          <a:p>
            <a:pPr marL="285750" indent="-285750">
              <a:lnSpc>
                <a:spcPct val="150000"/>
              </a:lnSpc>
              <a:buFont typeface="Arial" panose="020B0604020202020204" pitchFamily="34" charset="0"/>
              <a:buChar char="•"/>
            </a:pPr>
            <a:r>
              <a:rPr lang="zh-CN" altLang="en-US" dirty="0">
                <a:latin typeface="Microsoft YaHei" panose="020B0503020204020204" pitchFamily="34" charset="-122"/>
                <a:ea typeface="Microsoft YaHei" panose="020B0503020204020204" pitchFamily="34" charset="-122"/>
              </a:rPr>
              <a:t>动作：下一块放在哪里</a:t>
            </a:r>
          </a:p>
          <a:p>
            <a:pPr marL="285750" indent="-285750">
              <a:lnSpc>
                <a:spcPct val="150000"/>
              </a:lnSpc>
              <a:buFont typeface="Arial" panose="020B0604020202020204" pitchFamily="34" charset="0"/>
              <a:buChar char="•"/>
            </a:pPr>
            <a:r>
              <a:rPr lang="zh-CN" altLang="en-US" dirty="0">
                <a:latin typeface="Microsoft YaHei" panose="020B0503020204020204" pitchFamily="34" charset="-122"/>
                <a:ea typeface="Microsoft YaHei" panose="020B0503020204020204" pitchFamily="34" charset="-122"/>
              </a:rPr>
              <a:t>奖励：比赛结束时获胜则为1，否则为0</a:t>
            </a:r>
          </a:p>
        </p:txBody>
      </p:sp>
    </p:spTree>
    <p:extLst>
      <p:ext uri="{BB962C8B-B14F-4D97-AF65-F5344CB8AC3E}">
        <p14:creationId xmlns:p14="http://schemas.microsoft.com/office/powerpoint/2010/main" val="487957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强化学习在智能电网的研究与应用-张伯雷" id="{1A9F80DF-905D-4E4D-8011-F1FC4280959F}" vid="{2FA455C7-CE7D-824E-9D69-2465AEA491B9}"/>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主题​​</Template>
  <TotalTime>2493</TotalTime>
  <Words>733</Words>
  <Application>Microsoft Macintosh PowerPoint</Application>
  <PresentationFormat>全屏显示(4:3)</PresentationFormat>
  <Paragraphs>98</Paragraphs>
  <Slides>16</Slides>
  <Notes>1</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16</vt:i4>
      </vt:variant>
    </vt:vector>
  </HeadingPairs>
  <TitlesOfParts>
    <vt:vector size="23" baseType="lpstr">
      <vt:lpstr>等线</vt:lpstr>
      <vt:lpstr>Microsoft YaHei</vt:lpstr>
      <vt:lpstr>ArialMT</vt:lpstr>
      <vt:lpstr>Kaiti SC</vt:lpstr>
      <vt:lpstr>Arial</vt:lpstr>
      <vt:lpstr>Cambria Math</vt:lpstr>
      <vt:lpstr>Office 主题​​</vt:lpstr>
      <vt:lpstr>在线优化算法</vt:lpstr>
      <vt:lpstr>多臂赌博机</vt:lpstr>
      <vt:lpstr>多臂赌博机</vt:lpstr>
      <vt:lpstr>强化学习</vt:lpstr>
      <vt:lpstr>相关应用</vt:lpstr>
      <vt:lpstr>Cart-Pole</vt:lpstr>
      <vt:lpstr>Robot Locomotion </vt:lpstr>
      <vt:lpstr>Atari Games</vt:lpstr>
      <vt:lpstr>Go</vt:lpstr>
      <vt:lpstr>马尔科夫决策过程</vt:lpstr>
      <vt:lpstr>马尔科夫决策过程</vt:lpstr>
      <vt:lpstr>Grid World</vt:lpstr>
      <vt:lpstr>Grid World</vt:lpstr>
      <vt:lpstr>估值函数与Q-函数</vt:lpstr>
      <vt:lpstr>贝尔曼方程</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强化学习在智能电网的研究与应用</dc:title>
  <dc:creator>zhang bolei</dc:creator>
  <cp:lastModifiedBy>zhang bolei</cp:lastModifiedBy>
  <cp:revision>341</cp:revision>
  <dcterms:created xsi:type="dcterms:W3CDTF">2022-06-17T01:58:52Z</dcterms:created>
  <dcterms:modified xsi:type="dcterms:W3CDTF">2023-12-07T04:51:46Z</dcterms:modified>
</cp:coreProperties>
</file>